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9.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9" r:id="rId2"/>
    <p:sldId id="329" r:id="rId3"/>
    <p:sldId id="358" r:id="rId4"/>
    <p:sldId id="357" r:id="rId5"/>
    <p:sldId id="331" r:id="rId6"/>
    <p:sldId id="332" r:id="rId7"/>
    <p:sldId id="333" r:id="rId8"/>
    <p:sldId id="340" r:id="rId9"/>
    <p:sldId id="349" r:id="rId10"/>
    <p:sldId id="350" r:id="rId11"/>
    <p:sldId id="335" r:id="rId12"/>
    <p:sldId id="348" r:id="rId13"/>
    <p:sldId id="337" r:id="rId14"/>
    <p:sldId id="338" r:id="rId15"/>
    <p:sldId id="347" r:id="rId16"/>
    <p:sldId id="282" r:id="rId17"/>
    <p:sldId id="260" r:id="rId18"/>
    <p:sldId id="285" r:id="rId19"/>
    <p:sldId id="286" r:id="rId20"/>
    <p:sldId id="261" r:id="rId21"/>
    <p:sldId id="262" r:id="rId22"/>
    <p:sldId id="359" r:id="rId23"/>
    <p:sldId id="263" r:id="rId24"/>
    <p:sldId id="342" r:id="rId25"/>
    <p:sldId id="343" r:id="rId26"/>
    <p:sldId id="344" r:id="rId27"/>
    <p:sldId id="280" r:id="rId28"/>
    <p:sldId id="264" r:id="rId29"/>
    <p:sldId id="267" r:id="rId30"/>
    <p:sldId id="297" r:id="rId31"/>
    <p:sldId id="295" r:id="rId32"/>
    <p:sldId id="302" r:id="rId33"/>
    <p:sldId id="299" r:id="rId34"/>
    <p:sldId id="268" r:id="rId35"/>
    <p:sldId id="360" r:id="rId36"/>
    <p:sldId id="328" r:id="rId37"/>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4" d="100"/>
          <a:sy n="74" d="100"/>
        </p:scale>
        <p:origin x="5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0E0A-C33B-4904-85A5-8D979A9988BC}" type="datetimeFigureOut">
              <a:rPr lang="th-TH" smtClean="0"/>
              <a:t>09/09/64</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58459-BBDF-4D2E-AC6E-4027BF910212}" type="slidenum">
              <a:rPr lang="th-TH" smtClean="0"/>
              <a:t>‹#›</a:t>
            </a:fld>
            <a:endParaRPr lang="th-TH"/>
          </a:p>
        </p:txBody>
      </p:sp>
    </p:spTree>
    <p:extLst>
      <p:ext uri="{BB962C8B-B14F-4D97-AF65-F5344CB8AC3E}">
        <p14:creationId xmlns:p14="http://schemas.microsoft.com/office/powerpoint/2010/main" val="183625304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2961CEF0-4246-4188-83DF-AE0E90CF1DF3}" type="datetimeFigureOut">
              <a:rPr lang="th-TH" smtClean="0"/>
              <a:t>09/09/64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112926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2961CEF0-4246-4188-83DF-AE0E90CF1DF3}" type="datetimeFigureOut">
              <a:rPr lang="th-TH" smtClean="0"/>
              <a:t>09/09/64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220682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2961CEF0-4246-4188-83DF-AE0E90CF1DF3}" type="datetimeFigureOut">
              <a:rPr lang="th-TH" smtClean="0"/>
              <a:t>09/09/64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300669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2961CEF0-4246-4188-83DF-AE0E90CF1DF3}" type="datetimeFigureOut">
              <a:rPr lang="th-TH" smtClean="0"/>
              <a:t>09/09/64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428992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1CEF0-4246-4188-83DF-AE0E90CF1DF3}" type="datetimeFigureOut">
              <a:rPr lang="th-TH" smtClean="0"/>
              <a:t>09/09/64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122356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2961CEF0-4246-4188-83DF-AE0E90CF1DF3}" type="datetimeFigureOut">
              <a:rPr lang="th-TH" smtClean="0"/>
              <a:t>09/09/64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274014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2961CEF0-4246-4188-83DF-AE0E90CF1DF3}" type="datetimeFigureOut">
              <a:rPr lang="th-TH" smtClean="0"/>
              <a:t>09/09/64</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4710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2961CEF0-4246-4188-83DF-AE0E90CF1DF3}" type="datetimeFigureOut">
              <a:rPr lang="th-TH" smtClean="0"/>
              <a:t>09/09/64</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29923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1CEF0-4246-4188-83DF-AE0E90CF1DF3}" type="datetimeFigureOut">
              <a:rPr lang="th-TH" smtClean="0"/>
              <a:t>09/09/64</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340256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1CEF0-4246-4188-83DF-AE0E90CF1DF3}" type="datetimeFigureOut">
              <a:rPr lang="th-TH" smtClean="0"/>
              <a:t>09/09/64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326951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1CEF0-4246-4188-83DF-AE0E90CF1DF3}" type="datetimeFigureOut">
              <a:rPr lang="th-TH" smtClean="0"/>
              <a:t>09/09/64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B9E1A7-FE63-45C4-8C5D-B9BCD0BF82D1}" type="slidenum">
              <a:rPr lang="th-TH" smtClean="0"/>
              <a:t>‹#›</a:t>
            </a:fld>
            <a:endParaRPr lang="th-TH"/>
          </a:p>
        </p:txBody>
      </p:sp>
    </p:spTree>
    <p:extLst>
      <p:ext uri="{BB962C8B-B14F-4D97-AF65-F5344CB8AC3E}">
        <p14:creationId xmlns:p14="http://schemas.microsoft.com/office/powerpoint/2010/main" val="355053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1CEF0-4246-4188-83DF-AE0E90CF1DF3}" type="datetimeFigureOut">
              <a:rPr lang="th-TH" smtClean="0"/>
              <a:t>09/09/64</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9E1A7-FE63-45C4-8C5D-B9BCD0BF82D1}" type="slidenum">
              <a:rPr lang="th-TH" smtClean="0"/>
              <a:t>‹#›</a:t>
            </a:fld>
            <a:endParaRPr lang="th-TH"/>
          </a:p>
        </p:txBody>
      </p:sp>
    </p:spTree>
    <p:extLst>
      <p:ext uri="{BB962C8B-B14F-4D97-AF65-F5344CB8AC3E}">
        <p14:creationId xmlns:p14="http://schemas.microsoft.com/office/powerpoint/2010/main" val="679046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50" y="1146175"/>
            <a:ext cx="12496800" cy="3825875"/>
          </a:xfrm>
        </p:spPr>
        <p:txBody>
          <a:bodyPr>
            <a:noAutofit/>
          </a:bodyPr>
          <a:lstStyle/>
          <a:p>
            <a:pPr algn="ctr"/>
            <a:br>
              <a:rPr lang="th-TH" sz="6000" b="1" dirty="0">
                <a:latin typeface="Arial" panose="020B0604020202020204" pitchFamily="34" charset="0"/>
              </a:rPr>
            </a:br>
            <a:br>
              <a:rPr lang="th-TH" sz="6000" b="1" dirty="0">
                <a:latin typeface="Arial" panose="020B0604020202020204" pitchFamily="34" charset="0"/>
              </a:rPr>
            </a:br>
            <a:r>
              <a:rPr lang="th-TH" sz="60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rPr>
              <a:t>การท่องเที่ยวเชิงสุขภาพ</a:t>
            </a:r>
            <a:r>
              <a:rPr lang="en-US" sz="60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rPr>
              <a:t> </a:t>
            </a:r>
            <a:r>
              <a:rPr lang="en-US" sz="40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(Wellness Tourism) :</a:t>
            </a:r>
            <a:br>
              <a:rPr lang="en-US" sz="40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h-TH" sz="54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rPr>
              <a:t>โอกาสการฟื้นตัวการท่องเที่ยวของไทย </a:t>
            </a:r>
            <a:br>
              <a:rPr lang="th-TH" sz="54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rPr>
            </a:br>
            <a:br>
              <a:rPr lang="th-TH" sz="5400" b="1" dirty="0">
                <a:solidFill>
                  <a:schemeClr val="bg2">
                    <a:lumMod val="25000"/>
                  </a:schemeClr>
                </a:solidFill>
                <a:latin typeface="Arial" panose="020B0604020202020204" pitchFamily="34" charset="0"/>
              </a:rPr>
            </a:br>
            <a:br>
              <a:rPr lang="th-TH" sz="5400" b="1" dirty="0">
                <a:latin typeface="Arial" panose="020B0604020202020204" pitchFamily="34" charset="0"/>
              </a:rPr>
            </a:br>
            <a:r>
              <a:rPr lang="th-TH" sz="4000" b="1" dirty="0">
                <a:solidFill>
                  <a:schemeClr val="bg2">
                    <a:lumMod val="25000"/>
                  </a:schemeClr>
                </a:solidFill>
                <a:latin typeface="Arial" panose="020B0604020202020204" pitchFamily="34" charset="0"/>
              </a:rPr>
              <a:t>เภสัชกร อภิชัย เจียรอดิศักดิ์</a:t>
            </a:r>
            <a:br>
              <a:rPr lang="th-TH" sz="4000" b="1" dirty="0">
                <a:solidFill>
                  <a:schemeClr val="bg2">
                    <a:lumMod val="25000"/>
                  </a:schemeClr>
                </a:solidFill>
                <a:latin typeface="Arial" panose="020B0604020202020204" pitchFamily="34" charset="0"/>
              </a:rPr>
            </a:br>
            <a:br>
              <a:rPr lang="th-TH" sz="4800" b="1" dirty="0">
                <a:latin typeface="Arial" panose="020B0604020202020204" pitchFamily="34" charset="0"/>
              </a:rPr>
            </a:br>
            <a:endParaRPr lang="th-TH" sz="2800" dirty="0">
              <a:latin typeface="Arial" panose="020B0604020202020204" pitchFamily="34" charset="0"/>
            </a:endParaRPr>
          </a:p>
        </p:txBody>
      </p:sp>
    </p:spTree>
    <p:extLst>
      <p:ext uri="{BB962C8B-B14F-4D97-AF65-F5344CB8AC3E}">
        <p14:creationId xmlns:p14="http://schemas.microsoft.com/office/powerpoint/2010/main" val="366086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5284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4486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606" y="0"/>
            <a:ext cx="11358391" cy="6858000"/>
          </a:xfrm>
        </p:spPr>
      </p:pic>
    </p:spTree>
    <p:extLst>
      <p:ext uri="{BB962C8B-B14F-4D97-AF65-F5344CB8AC3E}">
        <p14:creationId xmlns:p14="http://schemas.microsoft.com/office/powerpoint/2010/main" val="20632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254" y="234777"/>
            <a:ext cx="11180173" cy="6129939"/>
          </a:xfrm>
        </p:spPr>
      </p:pic>
    </p:spTree>
    <p:extLst>
      <p:ext uri="{BB962C8B-B14F-4D97-AF65-F5344CB8AC3E}">
        <p14:creationId xmlns:p14="http://schemas.microsoft.com/office/powerpoint/2010/main" val="71096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88" y="289499"/>
            <a:ext cx="11589745" cy="6265111"/>
          </a:xfrm>
        </p:spPr>
      </p:pic>
    </p:spTree>
    <p:extLst>
      <p:ext uri="{BB962C8B-B14F-4D97-AF65-F5344CB8AC3E}">
        <p14:creationId xmlns:p14="http://schemas.microsoft.com/office/powerpoint/2010/main" val="225228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365125"/>
            <a:ext cx="10613751" cy="5964423"/>
          </a:xfrm>
        </p:spPr>
      </p:pic>
    </p:spTree>
    <p:extLst>
      <p:ext uri="{BB962C8B-B14F-4D97-AF65-F5344CB8AC3E}">
        <p14:creationId xmlns:p14="http://schemas.microsoft.com/office/powerpoint/2010/main" val="169080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48" y="3265406"/>
            <a:ext cx="10515600" cy="2852737"/>
          </a:xfrm>
        </p:spPr>
        <p:txBody>
          <a:bodyPr>
            <a:noAutofit/>
          </a:bodyPr>
          <a:lstStyle/>
          <a:p>
            <a:r>
              <a:rPr lang="en-US" sz="3600" dirty="0">
                <a:solidFill>
                  <a:schemeClr val="tx1">
                    <a:lumMod val="65000"/>
                    <a:lumOff val="35000"/>
                  </a:schemeClr>
                </a:solidFill>
                <a:effectLst>
                  <a:outerShdw blurRad="38100" dist="38100" dir="2700000" algn="tl">
                    <a:srgbClr val="000000">
                      <a:alpha val="43137"/>
                    </a:srgbClr>
                  </a:outerShdw>
                </a:effectLst>
              </a:rPr>
              <a:t>Beyond wellness tourism, </a:t>
            </a:r>
            <a:r>
              <a:rPr lang="en-US" sz="3600" b="1" dirty="0">
                <a:solidFill>
                  <a:schemeClr val="tx1">
                    <a:lumMod val="65000"/>
                    <a:lumOff val="35000"/>
                  </a:schemeClr>
                </a:solidFill>
                <a:effectLst>
                  <a:outerShdw blurRad="38100" dist="38100" dir="2700000" algn="tl">
                    <a:srgbClr val="000000">
                      <a:alpha val="43137"/>
                    </a:srgbClr>
                  </a:outerShdw>
                </a:effectLst>
              </a:rPr>
              <a:t>the key sectors and economic impacts </a:t>
            </a:r>
            <a:r>
              <a:rPr lang="en-US" sz="3600" dirty="0">
                <a:solidFill>
                  <a:schemeClr val="tx1">
                    <a:lumMod val="65000"/>
                    <a:lumOff val="35000"/>
                  </a:schemeClr>
                </a:solidFill>
                <a:effectLst>
                  <a:outerShdw blurRad="38100" dist="38100" dir="2700000" algn="tl">
                    <a:srgbClr val="000000">
                      <a:alpha val="43137"/>
                    </a:srgbClr>
                  </a:outerShdw>
                </a:effectLst>
              </a:rPr>
              <a:t>highlighted by the GWI include: </a:t>
            </a:r>
            <a:br>
              <a:rPr lang="en-US" sz="3600" dirty="0">
                <a:solidFill>
                  <a:schemeClr val="tx1">
                    <a:lumMod val="65000"/>
                    <a:lumOff val="35000"/>
                  </a:schemeClr>
                </a:solidFill>
                <a:effectLst>
                  <a:outerShdw blurRad="38100" dist="38100" dir="2700000" algn="tl">
                    <a:srgbClr val="000000">
                      <a:alpha val="43137"/>
                    </a:srgbClr>
                  </a:outerShdw>
                </a:effectLst>
              </a:rPr>
            </a:br>
            <a:br>
              <a:rPr lang="en-US" sz="36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(i) personal care, beauty, and anti-aging ($1,083 billion); (ii) healthy eating, nutrition, and weight loss ($702 billion);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(iii) fitness and mind-body ($595 billion);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(iv) preventive and personalized medicine and public health ($575 billion);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(v) </a:t>
            </a:r>
            <a:r>
              <a:rPr lang="en-US" sz="2800" dirty="0">
                <a:solidFill>
                  <a:srgbClr val="FF0000"/>
                </a:solidFill>
                <a:effectLst>
                  <a:outerShdw blurRad="38100" dist="38100" dir="2700000" algn="tl">
                    <a:srgbClr val="000000">
                      <a:alpha val="43137"/>
                    </a:srgbClr>
                  </a:outerShdw>
                </a:effectLst>
              </a:rPr>
              <a:t>traditional and complementary medicine ($360 billion); </a:t>
            </a:r>
            <a:br>
              <a:rPr lang="en-US" sz="2800" dirty="0">
                <a:solidFill>
                  <a:srgbClr val="FF0000"/>
                </a:solidFill>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(vi) wellness lifestyle real estate ($134 billion);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(vii) </a:t>
            </a:r>
            <a:r>
              <a:rPr lang="en-US" sz="2800" dirty="0">
                <a:solidFill>
                  <a:srgbClr val="FF0000"/>
                </a:solidFill>
                <a:effectLst>
                  <a:outerShdw blurRad="38100" dist="38100" dir="2700000" algn="tl">
                    <a:srgbClr val="000000">
                      <a:alpha val="43137"/>
                    </a:srgbClr>
                  </a:outerShdw>
                </a:effectLst>
              </a:rPr>
              <a:t>spa economy ($119 billion); </a:t>
            </a:r>
            <a:br>
              <a:rPr lang="en-US" sz="2800" dirty="0">
                <a:solidFill>
                  <a:srgbClr val="FF0000"/>
                </a:solidFill>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(viii) </a:t>
            </a:r>
            <a:r>
              <a:rPr lang="en-US" sz="2800" dirty="0">
                <a:solidFill>
                  <a:srgbClr val="FF0000"/>
                </a:solidFill>
                <a:effectLst>
                  <a:outerShdw blurRad="38100" dist="38100" dir="2700000" algn="tl">
                    <a:srgbClr val="000000">
                      <a:alpha val="43137"/>
                    </a:srgbClr>
                  </a:outerShdw>
                </a:effectLst>
              </a:rPr>
              <a:t>thermal/mineral springs ($56 billion</a:t>
            </a:r>
            <a:r>
              <a:rPr lang="en-US" sz="2800" dirty="0">
                <a:effectLst>
                  <a:outerShdw blurRad="38100" dist="38100" dir="2700000" algn="tl">
                    <a:srgbClr val="000000">
                      <a:alpha val="43137"/>
                    </a:srgbClr>
                  </a:outerShdw>
                </a:effectLst>
              </a:rPr>
              <a:t>); and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(ix) workplace wellness ($48 billion)</a:t>
            </a:r>
            <a:endParaRPr lang="th-T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70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Diversity and Drivers of Wellness Tourism Offers</a:t>
            </a:r>
            <a:endParaRPr lang="th-TH" b="1" dirty="0">
              <a:effectLst>
                <a:outerShdw blurRad="38100" dist="38100" dir="2700000" algn="tl">
                  <a:srgbClr val="000000">
                    <a:alpha val="43137"/>
                  </a:srgbClr>
                </a:outerShdw>
              </a:effectLst>
            </a:endParaRP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8735" r="8735"/>
          <a:stretch>
            <a:fillRect/>
          </a:stretch>
        </p:blipFill>
        <p:spPr>
          <a:xfrm>
            <a:off x="4963886" y="987425"/>
            <a:ext cx="6391502" cy="4873625"/>
          </a:xfrm>
        </p:spPr>
      </p:pic>
      <p:sp>
        <p:nvSpPr>
          <p:cNvPr id="6" name="Text Placeholder 5"/>
          <p:cNvSpPr>
            <a:spLocks noGrp="1"/>
          </p:cNvSpPr>
          <p:nvPr>
            <p:ph type="body" sz="half" idx="2"/>
          </p:nvPr>
        </p:nvSpPr>
        <p:spPr/>
        <p:txBody>
          <a:bodyPr>
            <a:normAutofit/>
          </a:bodyPr>
          <a:lstStyle/>
          <a:p>
            <a:r>
              <a:rPr lang="en-US" sz="2400" dirty="0"/>
              <a:t>The wellness offers of </a:t>
            </a:r>
            <a:r>
              <a:rPr lang="en-US" sz="2400" dirty="0">
                <a:solidFill>
                  <a:srgbClr val="FF0000"/>
                </a:solidFill>
              </a:rPr>
              <a:t>Virtuoso,</a:t>
            </a:r>
            <a:r>
              <a:rPr lang="en-US" sz="2400" dirty="0"/>
              <a:t> an international network of 1,000 travel agency partners and 20,000 travel advisors </a:t>
            </a:r>
            <a:r>
              <a:rPr lang="en-US" sz="2400" dirty="0">
                <a:solidFill>
                  <a:srgbClr val="FF0000"/>
                </a:solidFill>
              </a:rPr>
              <a:t>in 50 countries</a:t>
            </a:r>
            <a:r>
              <a:rPr lang="en-US" sz="2400" dirty="0"/>
              <a:t>, illustrate how wellness permeates a wide range of travel and tourism segments. Here are a few </a:t>
            </a:r>
            <a:r>
              <a:rPr lang="en-US" sz="2400" dirty="0">
                <a:solidFill>
                  <a:srgbClr val="FF0000"/>
                </a:solidFill>
              </a:rPr>
              <a:t>“wellness tourism” examples from their network:</a:t>
            </a:r>
            <a:endParaRPr lang="th-TH" sz="2400" dirty="0">
              <a:solidFill>
                <a:srgbClr val="FF0000"/>
              </a:solidFill>
            </a:endParaRPr>
          </a:p>
        </p:txBody>
      </p:sp>
    </p:spTree>
    <p:extLst>
      <p:ext uri="{BB962C8B-B14F-4D97-AF65-F5344CB8AC3E}">
        <p14:creationId xmlns:p14="http://schemas.microsoft.com/office/powerpoint/2010/main" val="423847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4845441"/>
          </a:xfrm>
        </p:spPr>
        <p:txBody>
          <a:bodyPr>
            <a:normAutofit fontScale="90000"/>
          </a:bodyPr>
          <a:lstStyle/>
          <a:p>
            <a:br>
              <a:rPr lang="en-US" sz="4400" b="1" dirty="0">
                <a:solidFill>
                  <a:srgbClr val="FF0000"/>
                </a:solidFill>
                <a:effectLst>
                  <a:outerShdw blurRad="38100" dist="38100" dir="2700000" algn="tl">
                    <a:srgbClr val="000000">
                      <a:alpha val="43137"/>
                    </a:srgbClr>
                  </a:outerShdw>
                </a:effectLst>
              </a:rPr>
            </a:br>
            <a:br>
              <a:rPr lang="en-US" sz="4400" b="1" dirty="0">
                <a:solidFill>
                  <a:srgbClr val="FF0000"/>
                </a:solidFill>
                <a:effectLst>
                  <a:outerShdw blurRad="38100" dist="38100" dir="2700000" algn="tl">
                    <a:srgbClr val="000000">
                      <a:alpha val="43137"/>
                    </a:srgbClr>
                  </a:outerShdw>
                </a:effectLst>
              </a:rPr>
            </a:br>
            <a:br>
              <a:rPr lang="en-US" sz="4400" b="1" dirty="0">
                <a:solidFill>
                  <a:srgbClr val="FF0000"/>
                </a:solidFill>
                <a:effectLst>
                  <a:outerShdw blurRad="38100" dist="38100" dir="2700000" algn="tl">
                    <a:srgbClr val="000000">
                      <a:alpha val="43137"/>
                    </a:srgbClr>
                  </a:outerShdw>
                </a:effectLst>
              </a:rPr>
            </a:br>
            <a:r>
              <a:rPr lang="en-US" sz="4400" b="1" dirty="0">
                <a:solidFill>
                  <a:srgbClr val="FF0000"/>
                </a:solidFill>
                <a:effectLst>
                  <a:outerShdw blurRad="38100" dist="38100" dir="2700000" algn="tl">
                    <a:srgbClr val="000000">
                      <a:alpha val="43137"/>
                    </a:srgbClr>
                  </a:outerShdw>
                </a:effectLst>
              </a:rPr>
              <a:t>Diversity and Drivers of Wellness Tourism Offers :</a:t>
            </a:r>
            <a:br>
              <a:rPr lang="th-TH" sz="4400" b="1" dirty="0">
                <a:solidFill>
                  <a:srgbClr val="FF0000"/>
                </a:solidFill>
                <a:effectLst>
                  <a:outerShdw blurRad="38100" dist="38100" dir="2700000" algn="tl">
                    <a:srgbClr val="000000">
                      <a:alpha val="43137"/>
                    </a:srgbClr>
                  </a:outerShdw>
                </a:effectLst>
              </a:rPr>
            </a:br>
            <a:br>
              <a:rPr lang="th-TH" dirty="0">
                <a:solidFill>
                  <a:srgbClr val="FF0000"/>
                </a:solidFill>
              </a:rPr>
            </a:br>
            <a:r>
              <a:rPr lang="en-US" sz="3100" b="1" dirty="0"/>
              <a:t>(i) </a:t>
            </a:r>
            <a:r>
              <a:rPr lang="en-US" sz="3100" b="1" dirty="0">
                <a:solidFill>
                  <a:srgbClr val="FF0000"/>
                </a:solidFill>
                <a:effectLst>
                  <a:outerShdw blurRad="38100" dist="38100" dir="2700000" algn="tl">
                    <a:srgbClr val="000000">
                      <a:alpha val="43137"/>
                    </a:srgbClr>
                  </a:outerShdw>
                </a:effectLst>
              </a:rPr>
              <a:t>“organic spa cuisine” </a:t>
            </a:r>
            <a:r>
              <a:rPr lang="en-US" sz="3100" b="1" dirty="0"/>
              <a:t>where guests pick their own fresh vegetables at the Golden Door Resort in California and then can choose spa treatments, hiking and walking trails, yoga, and other experiences; </a:t>
            </a:r>
            <a:br>
              <a:rPr lang="en-US" sz="3100" b="1" dirty="0"/>
            </a:br>
            <a:br>
              <a:rPr lang="en-US" sz="3100" b="1" dirty="0"/>
            </a:br>
            <a:r>
              <a:rPr lang="en-US" sz="3100" b="1" dirty="0"/>
              <a:t>(ii) </a:t>
            </a:r>
            <a:r>
              <a:rPr lang="en-US" sz="3100" b="1" dirty="0">
                <a:solidFill>
                  <a:srgbClr val="FF0000"/>
                </a:solidFill>
                <a:effectLst>
                  <a:outerShdw blurRad="38100" dist="38100" dir="2700000" algn="tl">
                    <a:srgbClr val="000000">
                      <a:alpha val="43137"/>
                    </a:srgbClr>
                  </a:outerShdw>
                </a:effectLst>
              </a:rPr>
              <a:t>“signature experiences” </a:t>
            </a:r>
            <a:r>
              <a:rPr lang="en-US" sz="3100" b="1" dirty="0"/>
              <a:t>at resorts such as the Indian wellness resort, </a:t>
            </a:r>
            <a:r>
              <a:rPr lang="en-US" sz="3100" b="1" dirty="0" err="1"/>
              <a:t>Ananda</a:t>
            </a:r>
            <a:r>
              <a:rPr lang="en-US" sz="3100" b="1" dirty="0"/>
              <a:t> in the Himalayas, which emphasizes meditation programs and yoga sessions to “unleash psychic energy and focus on breathing;</a:t>
            </a:r>
            <a:br>
              <a:rPr lang="th-TH" sz="6600" b="1" dirty="0"/>
            </a:br>
            <a:br>
              <a:rPr lang="th-TH" dirty="0">
                <a:solidFill>
                  <a:srgbClr val="FF0000"/>
                </a:solidFill>
              </a:rPr>
            </a:br>
            <a:endParaRPr lang="th-TH" dirty="0"/>
          </a:p>
        </p:txBody>
      </p:sp>
    </p:spTree>
    <p:extLst>
      <p:ext uri="{BB962C8B-B14F-4D97-AF65-F5344CB8AC3E}">
        <p14:creationId xmlns:p14="http://schemas.microsoft.com/office/powerpoint/2010/main" val="46078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4845441"/>
          </a:xfrm>
        </p:spPr>
        <p:txBody>
          <a:bodyPr>
            <a:normAutofit fontScale="90000"/>
          </a:bodyPr>
          <a:lstStyle/>
          <a:p>
            <a:br>
              <a:rPr lang="en-US" sz="4400" b="1" dirty="0">
                <a:solidFill>
                  <a:srgbClr val="FF0000"/>
                </a:solidFill>
                <a:effectLst>
                  <a:outerShdw blurRad="38100" dist="38100" dir="2700000" algn="tl">
                    <a:srgbClr val="000000">
                      <a:alpha val="43137"/>
                    </a:srgbClr>
                  </a:outerShdw>
                </a:effectLst>
              </a:rPr>
            </a:br>
            <a:br>
              <a:rPr lang="en-US" sz="4400" b="1" dirty="0">
                <a:solidFill>
                  <a:srgbClr val="FF0000"/>
                </a:solidFill>
                <a:effectLst>
                  <a:outerShdw blurRad="38100" dist="38100" dir="2700000" algn="tl">
                    <a:srgbClr val="000000">
                      <a:alpha val="43137"/>
                    </a:srgbClr>
                  </a:outerShdw>
                </a:effectLst>
              </a:rPr>
            </a:br>
            <a:br>
              <a:rPr lang="en-US" sz="4400" b="1" dirty="0">
                <a:solidFill>
                  <a:srgbClr val="FF0000"/>
                </a:solidFill>
                <a:effectLst>
                  <a:outerShdw blurRad="38100" dist="38100" dir="2700000" algn="tl">
                    <a:srgbClr val="000000">
                      <a:alpha val="43137"/>
                    </a:srgbClr>
                  </a:outerShdw>
                </a:effectLst>
              </a:rPr>
            </a:br>
            <a:r>
              <a:rPr lang="en-US" sz="4400" b="1" dirty="0">
                <a:solidFill>
                  <a:srgbClr val="FF0000"/>
                </a:solidFill>
                <a:effectLst>
                  <a:outerShdw blurRad="38100" dist="38100" dir="2700000" algn="tl">
                    <a:srgbClr val="000000">
                      <a:alpha val="43137"/>
                    </a:srgbClr>
                  </a:outerShdw>
                </a:effectLst>
              </a:rPr>
              <a:t>Diversity and Drivers of Wellness Tourism Offers :</a:t>
            </a:r>
            <a:br>
              <a:rPr lang="th-TH" sz="4400" b="1" dirty="0">
                <a:solidFill>
                  <a:srgbClr val="FF0000"/>
                </a:solidFill>
                <a:effectLst>
                  <a:outerShdw blurRad="38100" dist="38100" dir="2700000" algn="tl">
                    <a:srgbClr val="000000">
                      <a:alpha val="43137"/>
                    </a:srgbClr>
                  </a:outerShdw>
                </a:effectLst>
              </a:rPr>
            </a:br>
            <a:br>
              <a:rPr lang="th-TH" dirty="0">
                <a:solidFill>
                  <a:srgbClr val="FF0000"/>
                </a:solidFill>
              </a:rPr>
            </a:br>
            <a:r>
              <a:rPr lang="en-US" sz="3100" b="1" dirty="0"/>
              <a:t>(iii) </a:t>
            </a:r>
            <a:r>
              <a:rPr lang="en-US" sz="3100" b="1" dirty="0">
                <a:solidFill>
                  <a:srgbClr val="FF0000"/>
                </a:solidFill>
                <a:effectLst>
                  <a:outerShdw blurRad="38100" dist="38100" dir="2700000" algn="tl">
                    <a:srgbClr val="000000">
                      <a:alpha val="43137"/>
                    </a:srgbClr>
                  </a:outerShdw>
                </a:effectLst>
              </a:rPr>
              <a:t>cruises with wellness options </a:t>
            </a:r>
            <a:r>
              <a:rPr lang="en-US" sz="3100" b="1" dirty="0"/>
              <a:t>such as Regent’s Seven Seas Explorer, which offers yoga on deck, and </a:t>
            </a:r>
            <a:r>
              <a:rPr lang="en-US" sz="3100" b="1" dirty="0" err="1"/>
              <a:t>Uniworld’s</a:t>
            </a:r>
            <a:r>
              <a:rPr lang="en-US" sz="3100" b="1" dirty="0"/>
              <a:t> river cruises which offer onshore hiking and cycling and onboard wellness instructors; </a:t>
            </a:r>
            <a:br>
              <a:rPr lang="en-US" sz="3100" b="1" dirty="0"/>
            </a:br>
            <a:br>
              <a:rPr lang="en-US" sz="3100" b="1" dirty="0"/>
            </a:br>
            <a:r>
              <a:rPr lang="en-US" sz="3100" b="1" dirty="0"/>
              <a:t>(iv) </a:t>
            </a:r>
            <a:r>
              <a:rPr lang="en-US" sz="3100" b="1" dirty="0">
                <a:solidFill>
                  <a:srgbClr val="FF0000"/>
                </a:solidFill>
                <a:effectLst>
                  <a:outerShdw blurRad="38100" dist="38100" dir="2700000" algn="tl">
                    <a:srgbClr val="000000">
                      <a:alpha val="43137"/>
                    </a:srgbClr>
                  </a:outerShdw>
                </a:effectLst>
              </a:rPr>
              <a:t>green space visits at airports</a:t>
            </a:r>
            <a:r>
              <a:rPr lang="en-US" sz="3100" b="1" dirty="0"/>
              <a:t>, such as at Chicago’s O’Hare, Amsterdam, Dubai, and Singapore; and </a:t>
            </a:r>
            <a:br>
              <a:rPr lang="en-US" sz="3100" b="1" dirty="0"/>
            </a:br>
            <a:br>
              <a:rPr lang="en-US" sz="3100" b="1" dirty="0"/>
            </a:br>
            <a:r>
              <a:rPr lang="en-US" sz="3100" b="1" dirty="0"/>
              <a:t>(v) </a:t>
            </a:r>
            <a:r>
              <a:rPr lang="en-US" sz="3100" b="1" dirty="0">
                <a:solidFill>
                  <a:srgbClr val="FF0000"/>
                </a:solidFill>
                <a:effectLst>
                  <a:outerShdw blurRad="38100" dist="38100" dir="2700000" algn="tl">
                    <a:srgbClr val="000000">
                      <a:alpha val="43137"/>
                    </a:srgbClr>
                  </a:outerShdw>
                </a:effectLst>
              </a:rPr>
              <a:t>nature-based physical activities </a:t>
            </a:r>
            <a:r>
              <a:rPr lang="en-US" sz="3100" b="1" dirty="0"/>
              <a:t>that include white water rafting, zip-lining, and cycling.</a:t>
            </a:r>
            <a:br>
              <a:rPr lang="th-TH" sz="6700" b="1" dirty="0">
                <a:solidFill>
                  <a:srgbClr val="FF0000"/>
                </a:solidFill>
              </a:rPr>
            </a:br>
            <a:endParaRPr lang="th-TH" b="1" dirty="0"/>
          </a:p>
        </p:txBody>
      </p:sp>
    </p:spTree>
    <p:extLst>
      <p:ext uri="{BB962C8B-B14F-4D97-AF65-F5344CB8AC3E}">
        <p14:creationId xmlns:p14="http://schemas.microsoft.com/office/powerpoint/2010/main" val="384797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569" y="48341"/>
            <a:ext cx="9320270" cy="6771559"/>
          </a:xfrm>
        </p:spPr>
      </p:pic>
    </p:spTree>
    <p:extLst>
      <p:ext uri="{BB962C8B-B14F-4D97-AF65-F5344CB8AC3E}">
        <p14:creationId xmlns:p14="http://schemas.microsoft.com/office/powerpoint/2010/main" val="160714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ASIA’S WELLNESS TOURISM MARKET</a:t>
            </a:r>
            <a:endParaRPr lang="th-TH" sz="4000" b="1" dirty="0">
              <a:effectLst>
                <a:outerShdw blurRad="38100" dist="38100" dir="2700000" algn="tl">
                  <a:srgbClr val="000000">
                    <a:alpha val="43137"/>
                  </a:srgbClr>
                </a:outerShdw>
              </a:effectLst>
            </a:endParaRPr>
          </a:p>
        </p:txBody>
      </p:sp>
      <p:sp>
        <p:nvSpPr>
          <p:cNvPr id="7" name="Rectangle 6"/>
          <p:cNvSpPr/>
          <p:nvPr/>
        </p:nvSpPr>
        <p:spPr>
          <a:xfrm>
            <a:off x="838200" y="1690688"/>
            <a:ext cx="9766465" cy="4031873"/>
          </a:xfrm>
          <a:prstGeom prst="rect">
            <a:avLst/>
          </a:prstGeom>
        </p:spPr>
        <p:txBody>
          <a:bodyPr wrap="square">
            <a:spAutoFit/>
          </a:bodyPr>
          <a:lstStyle/>
          <a:p>
            <a:r>
              <a:rPr lang="en-US" sz="3200" dirty="0">
                <a:effectLst>
                  <a:outerShdw blurRad="38100" dist="38100" dir="2700000" algn="tl">
                    <a:srgbClr val="000000">
                      <a:alpha val="43137"/>
                    </a:srgbClr>
                  </a:outerShdw>
                </a:effectLst>
              </a:rPr>
              <a:t>The popularity of wellness tourism in these countries is </a:t>
            </a:r>
          </a:p>
          <a:p>
            <a:r>
              <a:rPr lang="en-US" sz="3200" dirty="0">
                <a:effectLst>
                  <a:outerShdw blurRad="38100" dist="38100" dir="2700000" algn="tl">
                    <a:srgbClr val="000000">
                      <a:alpha val="43137"/>
                    </a:srgbClr>
                  </a:outerShdw>
                </a:effectLst>
              </a:rPr>
              <a:t>not surprising since, </a:t>
            </a:r>
            <a:r>
              <a:rPr lang="en-US" sz="3200" dirty="0">
                <a:solidFill>
                  <a:srgbClr val="FF0000"/>
                </a:solidFill>
                <a:effectLst>
                  <a:outerShdw blurRad="38100" dist="38100" dir="2700000" algn="tl">
                    <a:srgbClr val="000000">
                      <a:alpha val="43137"/>
                    </a:srgbClr>
                  </a:outerShdw>
                </a:effectLst>
              </a:rPr>
              <a:t>historically, </a:t>
            </a:r>
            <a:r>
              <a:rPr lang="en-US" sz="3200" dirty="0">
                <a:effectLst>
                  <a:outerShdw blurRad="38100" dist="38100" dir="2700000" algn="tl">
                    <a:srgbClr val="000000">
                      <a:alpha val="43137"/>
                    </a:srgbClr>
                  </a:outerShdw>
                </a:effectLst>
              </a:rPr>
              <a:t>these societies have emphasized mind-body connections, such as </a:t>
            </a:r>
          </a:p>
          <a:p>
            <a:pPr marL="457200" indent="-457200">
              <a:buFontTx/>
              <a:buChar char="-"/>
            </a:pPr>
            <a:r>
              <a:rPr lang="en-US" sz="3200" dirty="0">
                <a:effectLst>
                  <a:outerShdw blurRad="38100" dist="38100" dir="2700000" algn="tl">
                    <a:srgbClr val="000000">
                      <a:alpha val="43137"/>
                    </a:srgbClr>
                  </a:outerShdw>
                </a:effectLst>
              </a:rPr>
              <a:t>traditional medicine in the PRC and the ROK, </a:t>
            </a:r>
          </a:p>
          <a:p>
            <a:pPr marL="457200" indent="-457200">
              <a:buFontTx/>
              <a:buChar char="-"/>
            </a:pPr>
            <a:r>
              <a:rPr lang="en-US" sz="3200" dirty="0">
                <a:effectLst>
                  <a:outerShdw blurRad="38100" dist="38100" dir="2700000" algn="tl">
                    <a:srgbClr val="000000">
                      <a:alpha val="43137"/>
                    </a:srgbClr>
                  </a:outerShdw>
                </a:effectLst>
              </a:rPr>
              <a:t>tai chi in the PRC, </a:t>
            </a:r>
          </a:p>
          <a:p>
            <a:pPr marL="457200" indent="-457200">
              <a:buFontTx/>
              <a:buChar char="-"/>
            </a:pPr>
            <a:r>
              <a:rPr lang="en-US" sz="3200" dirty="0">
                <a:effectLst>
                  <a:outerShdw blurRad="38100" dist="38100" dir="2700000" algn="tl">
                    <a:srgbClr val="000000">
                      <a:alpha val="43137"/>
                    </a:srgbClr>
                  </a:outerShdw>
                </a:effectLst>
              </a:rPr>
              <a:t>Hindu meditation and </a:t>
            </a:r>
          </a:p>
          <a:p>
            <a:r>
              <a:rPr lang="en-US" sz="3200" dirty="0">
                <a:effectLst>
                  <a:outerShdw blurRad="38100" dist="38100" dir="2700000" algn="tl">
                    <a:srgbClr val="000000">
                      <a:alpha val="43137"/>
                    </a:srgbClr>
                  </a:outerShdw>
                </a:effectLst>
              </a:rPr>
              <a:t>-   Ayurveda in India, and the deep spiritualism and oneness with </a:t>
            </a:r>
            <a:r>
              <a:rPr lang="en-US" sz="3200" dirty="0">
                <a:solidFill>
                  <a:srgbClr val="FF0000"/>
                </a:solidFill>
                <a:effectLst>
                  <a:outerShdw blurRad="38100" dist="38100" dir="2700000" algn="tl">
                    <a:srgbClr val="000000">
                      <a:alpha val="43137"/>
                    </a:srgbClr>
                  </a:outerShdw>
                </a:effectLst>
              </a:rPr>
              <a:t>nature of Buddhism.</a:t>
            </a:r>
            <a:endParaRPr lang="th-TH"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413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0654" y="2232561"/>
            <a:ext cx="6383645" cy="2393867"/>
          </a:xfrm>
        </p:spPr>
      </p:pic>
      <p:sp>
        <p:nvSpPr>
          <p:cNvPr id="6" name="Text Placeholder 5"/>
          <p:cNvSpPr>
            <a:spLocks noGrp="1"/>
          </p:cNvSpPr>
          <p:nvPr>
            <p:ph type="body" sz="half" idx="2"/>
          </p:nvPr>
        </p:nvSpPr>
        <p:spPr/>
        <p:txBody>
          <a:bodyPr>
            <a:normAutofit/>
          </a:bodyPr>
          <a:lstStyle/>
          <a:p>
            <a:endParaRPr lang="en-US" sz="28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Other countries in Asia and Pacific that include tourism in their national tourism strategies are Bhutan and the Maldives</a:t>
            </a:r>
            <a:endParaRPr lang="th-TH"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438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90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dirty="0">
                <a:effectLst>
                  <a:outerShdw blurRad="38100" dist="38100" dir="2700000" algn="tl">
                    <a:srgbClr val="000000">
                      <a:alpha val="43137"/>
                    </a:srgbClr>
                  </a:outerShdw>
                </a:effectLst>
              </a:rPr>
              <a:t>Thailand is one of Southeast Asia’s largest and fastest -growing tourism destinations. In 2018 alone, international arrivals grew 7.3</a:t>
            </a:r>
            <a:r>
              <a:rPr lang="en-US" sz="3200" dirty="0">
                <a:solidFill>
                  <a:srgbClr val="FF0000"/>
                </a:solidFill>
                <a:effectLst>
                  <a:outerShdw blurRad="38100" dist="38100" dir="2700000" algn="tl">
                    <a:srgbClr val="000000">
                      <a:alpha val="43137"/>
                    </a:srgbClr>
                  </a:outerShdw>
                </a:effectLst>
              </a:rPr>
              <a:t>% to more than 38 million</a:t>
            </a:r>
            <a:r>
              <a:rPr lang="en-US" sz="3200" dirty="0">
                <a:effectLst>
                  <a:outerShdw blurRad="38100" dist="38100" dir="2700000" algn="tl">
                    <a:srgbClr val="000000">
                      <a:alpha val="43137"/>
                    </a:srgbClr>
                  </a:outerShdw>
                </a:effectLst>
              </a:rPr>
              <a:t>, earning it a ranking of the ninth most visited country. In fact, the country’s international arrivals grew faster than tourism globally, which averaged 5.6% in 2018.</a:t>
            </a:r>
            <a:endParaRPr lang="th-TH" sz="3200" dirty="0">
              <a:solidFill>
                <a:srgbClr val="FF0000"/>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noAutofit/>
          </a:bodyPr>
          <a:lstStyle/>
          <a:p>
            <a:endParaRPr lang="th-TH"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7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69732"/>
          </a:xfrm>
        </p:spPr>
        <p:txBody>
          <a:bodyPr>
            <a:normAutofit/>
          </a:bodyPr>
          <a:lstStyle/>
          <a:p>
            <a:pPr algn="ctr"/>
            <a:r>
              <a:rPr lang="en-US" sz="4800" dirty="0">
                <a:effectLst>
                  <a:outerShdw blurRad="38100" dist="38100" dir="2700000" algn="tl">
                    <a:srgbClr val="000000">
                      <a:alpha val="43137"/>
                    </a:srgbClr>
                  </a:outerShdw>
                </a:effectLst>
              </a:rPr>
              <a:t>STRATEGIC RECOMMENDATIONS</a:t>
            </a:r>
            <a:endParaRPr lang="th-TH" sz="4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986229" y="3722565"/>
            <a:ext cx="10515600" cy="1500187"/>
          </a:xfrm>
        </p:spPr>
        <p:txBody>
          <a:bodyPr>
            <a:normAutofit/>
          </a:bodyPr>
          <a:lstStyle/>
          <a:p>
            <a:pPr algn="ctr"/>
            <a:r>
              <a:rPr lang="en-US" sz="3200" dirty="0">
                <a:solidFill>
                  <a:schemeClr val="tx1">
                    <a:lumMod val="65000"/>
                    <a:lumOff val="35000"/>
                  </a:schemeClr>
                </a:solidFill>
                <a:effectLst>
                  <a:outerShdw blurRad="38100" dist="38100" dir="2700000" algn="tl">
                    <a:srgbClr val="000000">
                      <a:alpha val="43137"/>
                    </a:srgbClr>
                  </a:outerShdw>
                </a:effectLst>
              </a:rPr>
              <a:t>Wellness tourism has proved to be an important driver of economic growth and employment for tourism and national economies overall.</a:t>
            </a:r>
            <a:endParaRPr lang="th-TH" sz="3200" dirty="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438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6852" y="2742891"/>
            <a:ext cx="10515600" cy="2852737"/>
          </a:xfrm>
        </p:spPr>
        <p:txBody>
          <a:bodyPr>
            <a:normAutofit fontScale="90000"/>
          </a:bodyPr>
          <a:lstStyle/>
          <a:p>
            <a:r>
              <a:rPr lang="en-US" sz="4900" i="1" dirty="0">
                <a:effectLst>
                  <a:outerShdw blurRad="38100" dist="38100" dir="2700000" algn="tl">
                    <a:srgbClr val="000000">
                      <a:alpha val="43137"/>
                    </a:srgbClr>
                  </a:outerShdw>
                </a:effectLst>
              </a:rPr>
              <a:t>Immediate Actions</a:t>
            </a:r>
            <a:br>
              <a:rPr lang="en-US" sz="4900" i="1" dirty="0">
                <a:effectLst>
                  <a:outerShdw blurRad="38100" dist="38100" dir="2700000" algn="tl">
                    <a:srgbClr val="000000">
                      <a:alpha val="43137"/>
                    </a:srgbClr>
                  </a:outerShdw>
                </a:effectLst>
              </a:rPr>
            </a:br>
            <a:br>
              <a:rPr lang="en-US" sz="4900" dirty="0">
                <a:effectLst>
                  <a:outerShdw blurRad="38100" dist="38100" dir="2700000" algn="tl">
                    <a:srgbClr val="000000">
                      <a:alpha val="43137"/>
                    </a:srgbClr>
                  </a:outerShdw>
                </a:effectLst>
              </a:rPr>
            </a:br>
            <a:r>
              <a:rPr lang="en-US" sz="4900" dirty="0">
                <a:effectLst>
                  <a:outerShdw blurRad="38100" dist="38100" dir="2700000" algn="tl">
                    <a:srgbClr val="000000">
                      <a:alpha val="43137"/>
                    </a:srgbClr>
                  </a:outerShdw>
                </a:effectLst>
              </a:rPr>
              <a:t>1.</a:t>
            </a:r>
            <a:r>
              <a:rPr lang="en-US" sz="4900" dirty="0">
                <a:solidFill>
                  <a:srgbClr val="FF0000"/>
                </a:solidFill>
                <a:effectLst>
                  <a:outerShdw blurRad="38100" dist="38100" dir="2700000" algn="tl">
                    <a:srgbClr val="000000">
                      <a:alpha val="43137"/>
                    </a:srgbClr>
                  </a:outerShdw>
                </a:effectLst>
              </a:rPr>
              <a:t>Public information campaigns</a:t>
            </a:r>
            <a:r>
              <a:rPr lang="en-US" sz="4900" dirty="0">
                <a:effectLst>
                  <a:outerShdw blurRad="38100" dist="38100" dir="2700000" algn="tl">
                    <a:srgbClr val="000000">
                      <a:alpha val="43137"/>
                    </a:srgbClr>
                  </a:outerShdw>
                </a:effectLst>
              </a:rPr>
              <a:t>. </a:t>
            </a:r>
            <a:br>
              <a:rPr lang="en-US" sz="4900" dirty="0">
                <a:effectLst>
                  <a:outerShdw blurRad="38100" dist="38100" dir="2700000" algn="tl">
                    <a:srgbClr val="000000">
                      <a:alpha val="43137"/>
                    </a:srgbClr>
                  </a:outerShdw>
                </a:effectLst>
              </a:rPr>
            </a:br>
            <a:r>
              <a:rPr lang="en-US" sz="4900" dirty="0">
                <a:effectLst>
                  <a:outerShdw blurRad="38100" dist="38100" dir="2700000" algn="tl">
                    <a:srgbClr val="000000">
                      <a:alpha val="43137"/>
                    </a:srgbClr>
                  </a:outerShdw>
                </a:effectLst>
              </a:rPr>
              <a:t> </a:t>
            </a:r>
            <a:r>
              <a:rPr lang="en-US" sz="4400" dirty="0">
                <a:effectLst>
                  <a:outerShdw blurRad="38100" dist="38100" dir="2700000" algn="tl">
                    <a:srgbClr val="000000">
                      <a:alpha val="43137"/>
                    </a:srgbClr>
                  </a:outerShdw>
                </a:effectLst>
              </a:rPr>
              <a:t>Wellness tourism is a valuable sector for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destinations. As mentioned above, wellness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travelers spend on average about 58% more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than other types of travelers</a:t>
            </a:r>
            <a:r>
              <a:rPr lang="en-US" sz="5300" dirty="0"/>
              <a:t>. </a:t>
            </a:r>
            <a:endParaRPr lang="th-TH" sz="5300" dirty="0"/>
          </a:p>
        </p:txBody>
      </p:sp>
    </p:spTree>
    <p:extLst>
      <p:ext uri="{BB962C8B-B14F-4D97-AF65-F5344CB8AC3E}">
        <p14:creationId xmlns:p14="http://schemas.microsoft.com/office/powerpoint/2010/main" val="293003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effectLst>
                  <a:outerShdw blurRad="38100" dist="38100" dir="2700000" algn="tl">
                    <a:srgbClr val="000000">
                      <a:alpha val="43137"/>
                    </a:srgbClr>
                  </a:outerShdw>
                </a:effectLst>
              </a:rPr>
              <a:t>The “</a:t>
            </a:r>
            <a:r>
              <a:rPr lang="en-US" sz="2800" b="1" dirty="0" err="1">
                <a:solidFill>
                  <a:srgbClr val="FF0000"/>
                </a:solidFill>
                <a:effectLst>
                  <a:outerShdw blurRad="38100" dist="38100" dir="2700000" algn="tl">
                    <a:srgbClr val="000000">
                      <a:alpha val="43137"/>
                    </a:srgbClr>
                  </a:outerShdw>
                </a:effectLst>
              </a:rPr>
              <a:t>Krabi</a:t>
            </a:r>
            <a:r>
              <a:rPr lang="en-US" sz="2800" b="1" dirty="0">
                <a:solidFill>
                  <a:srgbClr val="FF0000"/>
                </a:solidFill>
                <a:effectLst>
                  <a:outerShdw blurRad="38100" dist="38100" dir="2700000" algn="tl">
                    <a:srgbClr val="000000">
                      <a:alpha val="43137"/>
                    </a:srgbClr>
                  </a:outerShdw>
                </a:effectLst>
              </a:rPr>
              <a:t> We Care” project </a:t>
            </a:r>
            <a:r>
              <a:rPr lang="en-US" sz="2800" b="1" dirty="0">
                <a:effectLst>
                  <a:outerShdw blurRad="38100" dist="38100" dir="2700000" algn="tl">
                    <a:srgbClr val="000000">
                      <a:alpha val="43137"/>
                    </a:srgbClr>
                  </a:outerShdw>
                </a:effectLst>
              </a:rPr>
              <a:t>strengthens the wellness tourism offer there by demonstrating community-wide cooperation to prevent COVID-19. The project is part of the local tourist office and industry efforts to promote responsible tourism and “encourage [e] the exchange of ideas between the locals, tourists and tourism operators on how to promote the concept both locally and to domestic and international tourists.” Wellness tourism is at the heart of their responsible tourism work</a:t>
            </a:r>
            <a:endParaRPr lang="th-TH" sz="2800" b="1"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endParaRPr lang="th-TH" dirty="0"/>
          </a:p>
        </p:txBody>
      </p:sp>
    </p:spTree>
    <p:extLst>
      <p:ext uri="{BB962C8B-B14F-4D97-AF65-F5344CB8AC3E}">
        <p14:creationId xmlns:p14="http://schemas.microsoft.com/office/powerpoint/2010/main" val="417345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729161"/>
          </a:xfrm>
        </p:spPr>
        <p:txBody>
          <a:bodyPr>
            <a:noAutofit/>
          </a:bodyPr>
          <a:lstStyle/>
          <a:p>
            <a:r>
              <a:rPr lang="en-US" sz="3200" dirty="0">
                <a:effectLst>
                  <a:outerShdw blurRad="38100" dist="38100" dir="2700000" algn="tl">
                    <a:srgbClr val="000000">
                      <a:alpha val="43137"/>
                    </a:srgbClr>
                  </a:outerShdw>
                </a:effectLst>
              </a:rPr>
              <a:t>Thailand’s main wellness tourism offers are based on spa resorts with the </a:t>
            </a:r>
            <a:r>
              <a:rPr lang="en-US" sz="3200" dirty="0">
                <a:solidFill>
                  <a:srgbClr val="FF0000"/>
                </a:solidFill>
                <a:effectLst>
                  <a:outerShdw blurRad="38100" dist="38100" dir="2700000" algn="tl">
                    <a:srgbClr val="000000">
                      <a:alpha val="43137"/>
                    </a:srgbClr>
                  </a:outerShdw>
                </a:effectLst>
              </a:rPr>
              <a:t>Tourism Authority of Thailand (TAT) promoting 41 spa and wellness resorts in the country. </a:t>
            </a:r>
            <a:br>
              <a:rPr lang="en-US" sz="3200" dirty="0">
                <a:solidFill>
                  <a:srgbClr val="FF0000"/>
                </a:solidFill>
                <a:effectLst>
                  <a:outerShdw blurRad="38100" dist="38100" dir="2700000" algn="tl">
                    <a:srgbClr val="000000">
                      <a:alpha val="43137"/>
                    </a:srgbClr>
                  </a:outerShdw>
                </a:effectLst>
              </a:rPr>
            </a:br>
            <a:br>
              <a:rPr lang="en-US" sz="3200" dirty="0">
                <a:solidFill>
                  <a:srgbClr val="FF0000"/>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These resorts are especially known for offering traditional Thai massage, which is influenced by traditional medicine and is promoted by TAT for relieving physical and mental tension, as well as reducing migraines, sprains, bruises, anxiety, and improving flexibility</a:t>
            </a:r>
            <a:endParaRPr lang="th-TH"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89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Thailand Tourism Awards 2021 </a:t>
            </a:r>
            <a:endParaRPr lang="th-TH" dirty="0">
              <a:solidFill>
                <a:srgbClr val="FF0000"/>
              </a:solidFill>
              <a:effectLst>
                <a:outerShdw blurRad="38100" dist="38100" dir="2700000" algn="tl">
                  <a:srgbClr val="000000">
                    <a:alpha val="43137"/>
                  </a:srgbClr>
                </a:outerShdw>
              </a:effectLst>
            </a:endParaRPr>
          </a:p>
        </p:txBody>
      </p:sp>
      <p:pic>
        <p:nvPicPr>
          <p:cNvPr id="15" name="Content Placeholder 14"/>
          <p:cNvPicPr>
            <a:picLocks noGrp="1" noChangeAspect="1"/>
          </p:cNvPicPr>
          <p:nvPr>
            <p:ph type="pic" idx="1"/>
          </p:nvPr>
        </p:nvPicPr>
        <p:blipFill>
          <a:blip r:embed="rId2"/>
          <a:srcRect t="869" b="869"/>
          <a:stretch>
            <a:fillRect/>
          </a:stretch>
        </p:blipFill>
        <p:spPr>
          <a:prstGeom prst="rect">
            <a:avLst/>
          </a:prstGeom>
        </p:spPr>
      </p:pic>
      <p:sp>
        <p:nvSpPr>
          <p:cNvPr id="20" name="Text Placeholder 19"/>
          <p:cNvSpPr>
            <a:spLocks noGrp="1"/>
          </p:cNvSpPr>
          <p:nvPr>
            <p:ph type="body" sz="half" idx="2"/>
          </p:nvPr>
        </p:nvSpPr>
        <p:spPr/>
        <p:txBody>
          <a:bodyPr/>
          <a:lstStyle/>
          <a:p>
            <a:endParaRPr lang="th-TH" dirty="0"/>
          </a:p>
        </p:txBody>
      </p:sp>
      <p:pic>
        <p:nvPicPr>
          <p:cNvPr id="18" name="Picture 17"/>
          <p:cNvPicPr>
            <a:picLocks noChangeAspect="1"/>
          </p:cNvPicPr>
          <p:nvPr/>
        </p:nvPicPr>
        <p:blipFill>
          <a:blip r:embed="rId3"/>
          <a:stretch>
            <a:fillRect/>
          </a:stretch>
        </p:blipFill>
        <p:spPr>
          <a:xfrm>
            <a:off x="839788" y="2057400"/>
            <a:ext cx="3954928" cy="2858984"/>
          </a:xfrm>
          <a:prstGeom prst="rect">
            <a:avLst/>
          </a:prstGeom>
        </p:spPr>
      </p:pic>
    </p:spTree>
    <p:extLst>
      <p:ext uri="{BB962C8B-B14F-4D97-AF65-F5344CB8AC3E}">
        <p14:creationId xmlns:p14="http://schemas.microsoft.com/office/powerpoint/2010/main" val="235541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564760"/>
            <a:ext cx="10515600" cy="2852737"/>
          </a:xfrm>
        </p:spPr>
        <p:txBody>
          <a:bodyPr>
            <a:noAutofit/>
          </a:bodyPr>
          <a:lstStyle/>
          <a:p>
            <a:r>
              <a:rPr lang="en-US" sz="4000" dirty="0">
                <a:effectLst>
                  <a:outerShdw blurRad="38100" dist="38100" dir="2700000" algn="tl">
                    <a:srgbClr val="000000">
                      <a:alpha val="43137"/>
                    </a:srgbClr>
                  </a:outerShdw>
                </a:effectLst>
              </a:rPr>
              <a:t>2. </a:t>
            </a:r>
            <a:r>
              <a:rPr lang="en-US" sz="4000" dirty="0">
                <a:solidFill>
                  <a:srgbClr val="FF0000"/>
                </a:solidFill>
                <a:effectLst>
                  <a:outerShdw blurRad="38100" dist="38100" dir="2700000" algn="tl">
                    <a:srgbClr val="000000">
                      <a:alpha val="43137"/>
                    </a:srgbClr>
                  </a:outerShdw>
                </a:effectLst>
              </a:rPr>
              <a:t>Increase proactive marketing </a:t>
            </a:r>
            <a:r>
              <a:rPr lang="en-US" sz="4000" dirty="0">
                <a:effectLst>
                  <a:outerShdw blurRad="38100" dist="38100" dir="2700000" algn="tl">
                    <a:srgbClr val="000000">
                      <a:alpha val="43137"/>
                    </a:srgbClr>
                  </a:outerShdw>
                </a:effectLst>
              </a:rPr>
              <a:t>and promotion of wellness tourism destinations as a solution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for strengthening efforts for health, hygiene, and well-being. </a:t>
            </a:r>
            <a:br>
              <a:rPr lang="en-US" sz="4000"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Wellness tourism emphasizes </a:t>
            </a:r>
            <a:r>
              <a:rPr lang="en-US" sz="4000" dirty="0">
                <a:solidFill>
                  <a:srgbClr val="FF0000"/>
                </a:solidFill>
                <a:effectLst>
                  <a:outerShdw blurRad="38100" dist="38100" dir="2700000" algn="tl">
                    <a:srgbClr val="000000">
                      <a:alpha val="43137"/>
                    </a:srgbClr>
                  </a:outerShdw>
                </a:effectLst>
              </a:rPr>
              <a:t>sustainable activities </a:t>
            </a:r>
            <a:r>
              <a:rPr lang="en-US" sz="4000" dirty="0">
                <a:effectLst>
                  <a:outerShdw blurRad="38100" dist="38100" dir="2700000" algn="tl">
                    <a:srgbClr val="000000">
                      <a:alpha val="43137"/>
                    </a:srgbClr>
                  </a:outerShdw>
                </a:effectLst>
              </a:rPr>
              <a:t>that strengthen health, hygiene, and well-being,</a:t>
            </a:r>
            <a:endParaRPr lang="th-TH"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171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14"/>
          <a:stretch/>
        </p:blipFill>
        <p:spPr>
          <a:xfrm>
            <a:off x="952499" y="0"/>
            <a:ext cx="10228721" cy="6858000"/>
          </a:xfrm>
          <a:prstGeom prst="rect">
            <a:avLst/>
          </a:prstGeom>
        </p:spPr>
      </p:pic>
    </p:spTree>
    <p:extLst>
      <p:ext uri="{BB962C8B-B14F-4D97-AF65-F5344CB8AC3E}">
        <p14:creationId xmlns:p14="http://schemas.microsoft.com/office/powerpoint/2010/main" val="15714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0" y="1564734"/>
            <a:ext cx="12192000" cy="940428"/>
          </a:xfrm>
          <a:prstGeom prst="rect">
            <a:avLst/>
          </a:prstGeom>
        </p:spPr>
        <p:txBody>
          <a:bodyPr vert="horz" wrap="square" lIns="0" tIns="16933" rIns="0" bIns="0" rtlCol="0" anchor="b">
            <a:spAutoFit/>
          </a:bodyPr>
          <a:lstStyle/>
          <a:p>
            <a:pPr marL="185415">
              <a:lnSpc>
                <a:spcPct val="100000"/>
              </a:lnSpc>
              <a:spcBef>
                <a:spcPts val="133"/>
              </a:spcBef>
            </a:pPr>
            <a:r>
              <a:rPr spc="53" dirty="0">
                <a:effectLst>
                  <a:outerShdw blurRad="38100" dist="38100" dir="2700000" algn="tl">
                    <a:srgbClr val="000000">
                      <a:alpha val="43137"/>
                    </a:srgbClr>
                  </a:outerShdw>
                </a:effectLst>
              </a:rPr>
              <a:t>Phu</a:t>
            </a:r>
            <a:r>
              <a:rPr spc="-20" dirty="0">
                <a:effectLst>
                  <a:outerShdw blurRad="38100" dist="38100" dir="2700000" algn="tl">
                    <a:srgbClr val="000000">
                      <a:alpha val="43137"/>
                    </a:srgbClr>
                  </a:outerShdw>
                </a:effectLst>
              </a:rPr>
              <a:t>k</a:t>
            </a:r>
            <a:r>
              <a:rPr spc="-207" dirty="0">
                <a:effectLst>
                  <a:outerShdw blurRad="38100" dist="38100" dir="2700000" algn="tl">
                    <a:srgbClr val="000000">
                      <a:alpha val="43137"/>
                    </a:srgbClr>
                  </a:outerShdw>
                </a:effectLst>
              </a:rPr>
              <a:t>e</a:t>
            </a:r>
            <a:r>
              <a:rPr spc="-73" dirty="0">
                <a:effectLst>
                  <a:outerShdw blurRad="38100" dist="38100" dir="2700000" algn="tl">
                    <a:srgbClr val="000000">
                      <a:alpha val="43137"/>
                    </a:srgbClr>
                  </a:outerShdw>
                </a:effectLst>
              </a:rPr>
              <a:t>t</a:t>
            </a:r>
            <a:r>
              <a:rPr spc="-520" dirty="0">
                <a:effectLst>
                  <a:outerShdw blurRad="38100" dist="38100" dir="2700000" algn="tl">
                    <a:srgbClr val="000000">
                      <a:alpha val="43137"/>
                    </a:srgbClr>
                  </a:outerShdw>
                </a:effectLst>
              </a:rPr>
              <a:t> </a:t>
            </a:r>
            <a:r>
              <a:rPr spc="-673" dirty="0">
                <a:effectLst>
                  <a:outerShdw blurRad="38100" dist="38100" dir="2700000" algn="tl">
                    <a:srgbClr val="000000">
                      <a:alpha val="43137"/>
                    </a:srgbClr>
                  </a:outerShdw>
                </a:effectLst>
              </a:rPr>
              <a:t>T</a:t>
            </a:r>
            <a:r>
              <a:rPr spc="-73" dirty="0">
                <a:effectLst>
                  <a:outerShdw blurRad="38100" dist="38100" dir="2700000" algn="tl">
                    <a:srgbClr val="000000">
                      <a:alpha val="43137"/>
                    </a:srgbClr>
                  </a:outerShdw>
                </a:effectLst>
              </a:rPr>
              <a:t>ou</a:t>
            </a:r>
            <a:r>
              <a:rPr spc="-93" dirty="0">
                <a:effectLst>
                  <a:outerShdw blurRad="38100" dist="38100" dir="2700000" algn="tl">
                    <a:srgbClr val="000000">
                      <a:alpha val="43137"/>
                    </a:srgbClr>
                  </a:outerShdw>
                </a:effectLst>
              </a:rPr>
              <a:t>r</a:t>
            </a:r>
            <a:r>
              <a:rPr spc="60" dirty="0">
                <a:effectLst>
                  <a:outerShdw blurRad="38100" dist="38100" dir="2700000" algn="tl">
                    <a:srgbClr val="000000">
                      <a:alpha val="43137"/>
                    </a:srgbClr>
                  </a:outerShdw>
                </a:effectLst>
              </a:rPr>
              <a:t>ism</a:t>
            </a:r>
            <a:r>
              <a:rPr spc="-387" dirty="0">
                <a:effectLst>
                  <a:outerShdw blurRad="38100" dist="38100" dir="2700000" algn="tl">
                    <a:srgbClr val="000000">
                      <a:alpha val="43137"/>
                    </a:srgbClr>
                  </a:outerShdw>
                </a:effectLst>
              </a:rPr>
              <a:t> </a:t>
            </a:r>
            <a:r>
              <a:rPr spc="100" dirty="0">
                <a:effectLst>
                  <a:outerShdw blurRad="38100" dist="38100" dir="2700000" algn="tl">
                    <a:srgbClr val="000000">
                      <a:alpha val="43137"/>
                    </a:srgbClr>
                  </a:outerShdw>
                </a:effectLst>
              </a:rPr>
              <a:t>Sandb</a:t>
            </a:r>
            <a:r>
              <a:rPr spc="-167" dirty="0">
                <a:effectLst>
                  <a:outerShdw blurRad="38100" dist="38100" dir="2700000" algn="tl">
                    <a:srgbClr val="000000">
                      <a:alpha val="43137"/>
                    </a:srgbClr>
                  </a:outerShdw>
                </a:effectLst>
              </a:rPr>
              <a:t>o</a:t>
            </a:r>
            <a:r>
              <a:rPr spc="20" dirty="0">
                <a:effectLst>
                  <a:outerShdw blurRad="38100" dist="38100" dir="2700000" algn="tl">
                    <a:srgbClr val="000000">
                      <a:alpha val="43137"/>
                    </a:srgbClr>
                  </a:outerShdw>
                </a:effectLst>
              </a:rPr>
              <a:t>x</a:t>
            </a:r>
          </a:p>
        </p:txBody>
      </p:sp>
      <p:pic>
        <p:nvPicPr>
          <p:cNvPr id="3" name="Picture 2"/>
          <p:cNvPicPr>
            <a:picLocks noChangeAspect="1"/>
          </p:cNvPicPr>
          <p:nvPr/>
        </p:nvPicPr>
        <p:blipFill>
          <a:blip r:embed="rId2"/>
          <a:stretch>
            <a:fillRect/>
          </a:stretch>
        </p:blipFill>
        <p:spPr>
          <a:xfrm>
            <a:off x="1947553" y="0"/>
            <a:ext cx="8514607" cy="7402656"/>
          </a:xfrm>
          <a:prstGeom prst="rect">
            <a:avLst/>
          </a:prstGeom>
        </p:spPr>
      </p:pic>
    </p:spTree>
    <p:extLst>
      <p:ext uri="{BB962C8B-B14F-4D97-AF65-F5344CB8AC3E}">
        <p14:creationId xmlns:p14="http://schemas.microsoft.com/office/powerpoint/2010/main" val="168045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8"/>
          <p:cNvGrpSpPr/>
          <p:nvPr/>
        </p:nvGrpSpPr>
        <p:grpSpPr>
          <a:xfrm>
            <a:off x="1673185" y="665018"/>
            <a:ext cx="9406494" cy="5652654"/>
            <a:chOff x="438150" y="0"/>
            <a:chExt cx="8705850" cy="5143500"/>
          </a:xfrm>
        </p:grpSpPr>
        <p:sp>
          <p:nvSpPr>
            <p:cNvPr id="5" name="object 29"/>
            <p:cNvSpPr/>
            <p:nvPr/>
          </p:nvSpPr>
          <p:spPr>
            <a:xfrm>
              <a:off x="8288608" y="3419614"/>
              <a:ext cx="855980" cy="1724025"/>
            </a:xfrm>
            <a:custGeom>
              <a:avLst/>
              <a:gdLst/>
              <a:ahLst/>
              <a:cxnLst/>
              <a:rect l="l" t="t" r="r" b="b"/>
              <a:pathLst>
                <a:path w="855979" h="1724025">
                  <a:moveTo>
                    <a:pt x="23975" y="1723885"/>
                  </a:moveTo>
                  <a:lnTo>
                    <a:pt x="0" y="1723885"/>
                  </a:lnTo>
                  <a:lnTo>
                    <a:pt x="7872" y="1695186"/>
                  </a:lnTo>
                  <a:lnTo>
                    <a:pt x="37001" y="1611046"/>
                  </a:lnTo>
                  <a:lnTo>
                    <a:pt x="54698" y="1562146"/>
                  </a:lnTo>
                  <a:lnTo>
                    <a:pt x="72702" y="1513432"/>
                  </a:lnTo>
                  <a:lnTo>
                    <a:pt x="90986" y="1464826"/>
                  </a:lnTo>
                  <a:lnTo>
                    <a:pt x="109538" y="1416216"/>
                  </a:lnTo>
                  <a:lnTo>
                    <a:pt x="128287" y="1367640"/>
                  </a:lnTo>
                  <a:lnTo>
                    <a:pt x="147250" y="1318906"/>
                  </a:lnTo>
                  <a:lnTo>
                    <a:pt x="166148" y="1271054"/>
                  </a:lnTo>
                  <a:lnTo>
                    <a:pt x="185269" y="1223233"/>
                  </a:lnTo>
                  <a:lnTo>
                    <a:pt x="204620" y="1175433"/>
                  </a:lnTo>
                  <a:lnTo>
                    <a:pt x="224189" y="1127697"/>
                  </a:lnTo>
                  <a:lnTo>
                    <a:pt x="243997" y="1079990"/>
                  </a:lnTo>
                  <a:lnTo>
                    <a:pt x="264040" y="1032327"/>
                  </a:lnTo>
                  <a:lnTo>
                    <a:pt x="284324" y="984711"/>
                  </a:lnTo>
                  <a:lnTo>
                    <a:pt x="304851" y="937147"/>
                  </a:lnTo>
                  <a:lnTo>
                    <a:pt x="325626" y="889636"/>
                  </a:lnTo>
                  <a:lnTo>
                    <a:pt x="346652" y="842183"/>
                  </a:lnTo>
                  <a:lnTo>
                    <a:pt x="367932" y="794790"/>
                  </a:lnTo>
                  <a:lnTo>
                    <a:pt x="389470" y="747462"/>
                  </a:lnTo>
                  <a:lnTo>
                    <a:pt x="411271" y="700200"/>
                  </a:lnTo>
                  <a:lnTo>
                    <a:pt x="433336" y="653008"/>
                  </a:lnTo>
                  <a:lnTo>
                    <a:pt x="455953" y="606141"/>
                  </a:lnTo>
                  <a:lnTo>
                    <a:pt x="478791" y="559318"/>
                  </a:lnTo>
                  <a:lnTo>
                    <a:pt x="501852" y="512549"/>
                  </a:lnTo>
                  <a:lnTo>
                    <a:pt x="525135" y="465849"/>
                  </a:lnTo>
                  <a:lnTo>
                    <a:pt x="548643" y="419230"/>
                  </a:lnTo>
                  <a:lnTo>
                    <a:pt x="572377" y="372705"/>
                  </a:lnTo>
                  <a:lnTo>
                    <a:pt x="596336" y="326285"/>
                  </a:lnTo>
                  <a:lnTo>
                    <a:pt x="620522" y="279984"/>
                  </a:lnTo>
                  <a:lnTo>
                    <a:pt x="644936" y="233814"/>
                  </a:lnTo>
                  <a:lnTo>
                    <a:pt x="669580" y="187788"/>
                  </a:lnTo>
                  <a:lnTo>
                    <a:pt x="694452" y="141918"/>
                  </a:lnTo>
                  <a:lnTo>
                    <a:pt x="719556" y="96217"/>
                  </a:lnTo>
                  <a:lnTo>
                    <a:pt x="744891" y="50698"/>
                  </a:lnTo>
                  <a:lnTo>
                    <a:pt x="770459" y="5373"/>
                  </a:lnTo>
                  <a:lnTo>
                    <a:pt x="773518" y="0"/>
                  </a:lnTo>
                  <a:lnTo>
                    <a:pt x="780024" y="658"/>
                  </a:lnTo>
                  <a:lnTo>
                    <a:pt x="786063" y="6007"/>
                  </a:lnTo>
                  <a:lnTo>
                    <a:pt x="787251" y="9469"/>
                  </a:lnTo>
                  <a:lnTo>
                    <a:pt x="785133" y="12981"/>
                  </a:lnTo>
                  <a:lnTo>
                    <a:pt x="742695" y="88267"/>
                  </a:lnTo>
                  <a:lnTo>
                    <a:pt x="718910" y="132823"/>
                  </a:lnTo>
                  <a:lnTo>
                    <a:pt x="695306" y="177456"/>
                  </a:lnTo>
                  <a:lnTo>
                    <a:pt x="671886" y="222170"/>
                  </a:lnTo>
                  <a:lnTo>
                    <a:pt x="648653" y="266970"/>
                  </a:lnTo>
                  <a:lnTo>
                    <a:pt x="625612" y="311857"/>
                  </a:lnTo>
                  <a:lnTo>
                    <a:pt x="602765" y="356835"/>
                  </a:lnTo>
                  <a:lnTo>
                    <a:pt x="580116" y="401909"/>
                  </a:lnTo>
                  <a:lnTo>
                    <a:pt x="557669" y="447081"/>
                  </a:lnTo>
                  <a:lnTo>
                    <a:pt x="535427" y="492354"/>
                  </a:lnTo>
                  <a:lnTo>
                    <a:pt x="513393" y="537733"/>
                  </a:lnTo>
                  <a:lnTo>
                    <a:pt x="491572" y="583220"/>
                  </a:lnTo>
                  <a:lnTo>
                    <a:pt x="469966" y="628819"/>
                  </a:lnTo>
                  <a:lnTo>
                    <a:pt x="448580" y="674533"/>
                  </a:lnTo>
                  <a:lnTo>
                    <a:pt x="427416" y="720366"/>
                  </a:lnTo>
                  <a:lnTo>
                    <a:pt x="406454" y="766267"/>
                  </a:lnTo>
                  <a:lnTo>
                    <a:pt x="385681" y="812246"/>
                  </a:lnTo>
                  <a:lnTo>
                    <a:pt x="365101" y="858302"/>
                  </a:lnTo>
                  <a:lnTo>
                    <a:pt x="344721" y="904435"/>
                  </a:lnTo>
                  <a:lnTo>
                    <a:pt x="324546" y="950643"/>
                  </a:lnTo>
                  <a:lnTo>
                    <a:pt x="304583" y="996928"/>
                  </a:lnTo>
                  <a:lnTo>
                    <a:pt x="284837" y="1043286"/>
                  </a:lnTo>
                  <a:lnTo>
                    <a:pt x="265314" y="1089719"/>
                  </a:lnTo>
                  <a:lnTo>
                    <a:pt x="246020" y="1136225"/>
                  </a:lnTo>
                  <a:lnTo>
                    <a:pt x="226961" y="1182804"/>
                  </a:lnTo>
                  <a:lnTo>
                    <a:pt x="208143" y="1229454"/>
                  </a:lnTo>
                  <a:lnTo>
                    <a:pt x="189572" y="1276176"/>
                  </a:lnTo>
                  <a:lnTo>
                    <a:pt x="171253" y="1322968"/>
                  </a:lnTo>
                  <a:lnTo>
                    <a:pt x="135289" y="1416254"/>
                  </a:lnTo>
                  <a:lnTo>
                    <a:pt x="117601" y="1462763"/>
                  </a:lnTo>
                  <a:lnTo>
                    <a:pt x="100086" y="1509472"/>
                  </a:lnTo>
                  <a:lnTo>
                    <a:pt x="82759" y="1556340"/>
                  </a:lnTo>
                  <a:lnTo>
                    <a:pt x="65622" y="1603367"/>
                  </a:lnTo>
                  <a:lnTo>
                    <a:pt x="48676" y="1650550"/>
                  </a:lnTo>
                  <a:lnTo>
                    <a:pt x="31923" y="1697888"/>
                  </a:lnTo>
                  <a:lnTo>
                    <a:pt x="23975" y="1723885"/>
                  </a:lnTo>
                  <a:close/>
                </a:path>
                <a:path w="855979" h="1724025">
                  <a:moveTo>
                    <a:pt x="288372" y="1723885"/>
                  </a:moveTo>
                  <a:lnTo>
                    <a:pt x="264214" y="1723885"/>
                  </a:lnTo>
                  <a:lnTo>
                    <a:pt x="274549" y="1702079"/>
                  </a:lnTo>
                  <a:lnTo>
                    <a:pt x="296212" y="1653292"/>
                  </a:lnTo>
                  <a:lnTo>
                    <a:pt x="317052" y="1604075"/>
                  </a:lnTo>
                  <a:lnTo>
                    <a:pt x="337395" y="1554644"/>
                  </a:lnTo>
                  <a:lnTo>
                    <a:pt x="357572" y="1505214"/>
                  </a:lnTo>
                  <a:lnTo>
                    <a:pt x="397661" y="1408137"/>
                  </a:lnTo>
                  <a:lnTo>
                    <a:pt x="417950" y="1360418"/>
                  </a:lnTo>
                  <a:lnTo>
                    <a:pt x="439030" y="1313065"/>
                  </a:lnTo>
                  <a:lnTo>
                    <a:pt x="461152" y="1266303"/>
                  </a:lnTo>
                  <a:lnTo>
                    <a:pt x="484567" y="1220351"/>
                  </a:lnTo>
                  <a:lnTo>
                    <a:pt x="509529" y="1175433"/>
                  </a:lnTo>
                  <a:lnTo>
                    <a:pt x="536289" y="1131771"/>
                  </a:lnTo>
                  <a:lnTo>
                    <a:pt x="565098" y="1089586"/>
                  </a:lnTo>
                  <a:lnTo>
                    <a:pt x="596208" y="1049101"/>
                  </a:lnTo>
                  <a:lnTo>
                    <a:pt x="629872" y="1010538"/>
                  </a:lnTo>
                  <a:lnTo>
                    <a:pt x="666341" y="974118"/>
                  </a:lnTo>
                  <a:lnTo>
                    <a:pt x="705867" y="940065"/>
                  </a:lnTo>
                  <a:lnTo>
                    <a:pt x="711141" y="936512"/>
                  </a:lnTo>
                  <a:lnTo>
                    <a:pt x="716635" y="937833"/>
                  </a:lnTo>
                  <a:lnTo>
                    <a:pt x="732034" y="970440"/>
                  </a:lnTo>
                  <a:lnTo>
                    <a:pt x="707180" y="970440"/>
                  </a:lnTo>
                  <a:lnTo>
                    <a:pt x="694342" y="981258"/>
                  </a:lnTo>
                  <a:lnTo>
                    <a:pt x="657736" y="1015695"/>
                  </a:lnTo>
                  <a:lnTo>
                    <a:pt x="623788" y="1052422"/>
                  </a:lnTo>
                  <a:lnTo>
                    <a:pt x="592455" y="1091086"/>
                  </a:lnTo>
                  <a:lnTo>
                    <a:pt x="563490" y="1131471"/>
                  </a:lnTo>
                  <a:lnTo>
                    <a:pt x="536648" y="1173356"/>
                  </a:lnTo>
                  <a:lnTo>
                    <a:pt x="511682" y="1216524"/>
                  </a:lnTo>
                  <a:lnTo>
                    <a:pt x="488344" y="1260755"/>
                  </a:lnTo>
                  <a:lnTo>
                    <a:pt x="466335" y="1305952"/>
                  </a:lnTo>
                  <a:lnTo>
                    <a:pt x="445571" y="1351533"/>
                  </a:lnTo>
                  <a:lnTo>
                    <a:pt x="425641" y="1397642"/>
                  </a:lnTo>
                  <a:lnTo>
                    <a:pt x="406354" y="1443939"/>
                  </a:lnTo>
                  <a:lnTo>
                    <a:pt x="368724" y="1536224"/>
                  </a:lnTo>
                  <a:lnTo>
                    <a:pt x="349509" y="1582723"/>
                  </a:lnTo>
                  <a:lnTo>
                    <a:pt x="330025" y="1631772"/>
                  </a:lnTo>
                  <a:lnTo>
                    <a:pt x="308537" y="1681173"/>
                  </a:lnTo>
                  <a:lnTo>
                    <a:pt x="288372" y="1723885"/>
                  </a:lnTo>
                  <a:close/>
                </a:path>
                <a:path w="855979" h="1724025">
                  <a:moveTo>
                    <a:pt x="454247" y="1723885"/>
                  </a:moveTo>
                  <a:lnTo>
                    <a:pt x="426614" y="1723885"/>
                  </a:lnTo>
                  <a:lnTo>
                    <a:pt x="513091" y="1546245"/>
                  </a:lnTo>
                  <a:lnTo>
                    <a:pt x="536089" y="1499633"/>
                  </a:lnTo>
                  <a:lnTo>
                    <a:pt x="582395" y="1406291"/>
                  </a:lnTo>
                  <a:lnTo>
                    <a:pt x="605361" y="1359531"/>
                  </a:lnTo>
                  <a:lnTo>
                    <a:pt x="627975" y="1312692"/>
                  </a:lnTo>
                  <a:lnTo>
                    <a:pt x="650066" y="1265761"/>
                  </a:lnTo>
                  <a:lnTo>
                    <a:pt x="671464" y="1218721"/>
                  </a:lnTo>
                  <a:lnTo>
                    <a:pt x="691523" y="1171220"/>
                  </a:lnTo>
                  <a:lnTo>
                    <a:pt x="707524" y="1121868"/>
                  </a:lnTo>
                  <a:lnTo>
                    <a:pt x="717068" y="1071439"/>
                  </a:lnTo>
                  <a:lnTo>
                    <a:pt x="717753" y="1020705"/>
                  </a:lnTo>
                  <a:lnTo>
                    <a:pt x="707180" y="970440"/>
                  </a:lnTo>
                  <a:lnTo>
                    <a:pt x="732034" y="970440"/>
                  </a:lnTo>
                  <a:lnTo>
                    <a:pt x="733745" y="976190"/>
                  </a:lnTo>
                  <a:lnTo>
                    <a:pt x="737377" y="991995"/>
                  </a:lnTo>
                  <a:lnTo>
                    <a:pt x="739977" y="1007856"/>
                  </a:lnTo>
                  <a:lnTo>
                    <a:pt x="740542" y="1059597"/>
                  </a:lnTo>
                  <a:lnTo>
                    <a:pt x="732344" y="1110920"/>
                  </a:lnTo>
                  <a:lnTo>
                    <a:pt x="717536" y="1161412"/>
                  </a:lnTo>
                  <a:lnTo>
                    <a:pt x="698276" y="1210662"/>
                  </a:lnTo>
                  <a:lnTo>
                    <a:pt x="676717" y="1258256"/>
                  </a:lnTo>
                  <a:lnTo>
                    <a:pt x="654932" y="1305952"/>
                  </a:lnTo>
                  <a:lnTo>
                    <a:pt x="632712" y="1353483"/>
                  </a:lnTo>
                  <a:lnTo>
                    <a:pt x="610153" y="1400850"/>
                  </a:lnTo>
                  <a:lnTo>
                    <a:pt x="587356" y="1448050"/>
                  </a:lnTo>
                  <a:lnTo>
                    <a:pt x="564418" y="1495081"/>
                  </a:lnTo>
                  <a:lnTo>
                    <a:pt x="518516" y="1588628"/>
                  </a:lnTo>
                  <a:lnTo>
                    <a:pt x="454247" y="1723885"/>
                  </a:lnTo>
                  <a:close/>
                </a:path>
                <a:path w="855979" h="1724025">
                  <a:moveTo>
                    <a:pt x="749269" y="1723885"/>
                  </a:moveTo>
                  <a:lnTo>
                    <a:pt x="719410" y="1723885"/>
                  </a:lnTo>
                  <a:lnTo>
                    <a:pt x="720450" y="1721690"/>
                  </a:lnTo>
                  <a:lnTo>
                    <a:pt x="742835" y="1675240"/>
                  </a:lnTo>
                  <a:lnTo>
                    <a:pt x="765533" y="1628920"/>
                  </a:lnTo>
                  <a:lnTo>
                    <a:pt x="788543" y="1582723"/>
                  </a:lnTo>
                  <a:lnTo>
                    <a:pt x="811865" y="1536642"/>
                  </a:lnTo>
                  <a:lnTo>
                    <a:pt x="834888" y="1492503"/>
                  </a:lnTo>
                  <a:lnTo>
                    <a:pt x="855391" y="1453503"/>
                  </a:lnTo>
                  <a:lnTo>
                    <a:pt x="855391" y="1511085"/>
                  </a:lnTo>
                  <a:lnTo>
                    <a:pt x="842581" y="1535583"/>
                  </a:lnTo>
                  <a:lnTo>
                    <a:pt x="818535" y="1582451"/>
                  </a:lnTo>
                  <a:lnTo>
                    <a:pt x="794960" y="1629258"/>
                  </a:lnTo>
                  <a:lnTo>
                    <a:pt x="771876" y="1675922"/>
                  </a:lnTo>
                  <a:lnTo>
                    <a:pt x="749269" y="1723885"/>
                  </a:lnTo>
                  <a:close/>
                </a:path>
              </a:pathLst>
            </a:custGeom>
            <a:solidFill>
              <a:srgbClr val="1B5F6F"/>
            </a:solidFill>
          </p:spPr>
          <p:txBody>
            <a:bodyPr wrap="square" lIns="0" tIns="0" rIns="0" bIns="0" rtlCol="0"/>
            <a:lstStyle/>
            <a:p>
              <a:endParaRPr/>
            </a:p>
          </p:txBody>
        </p:sp>
        <p:pic>
          <p:nvPicPr>
            <p:cNvPr id="6" name="object 30"/>
            <p:cNvPicPr/>
            <p:nvPr/>
          </p:nvPicPr>
          <p:blipFill>
            <a:blip r:embed="rId2" cstate="print"/>
            <a:stretch>
              <a:fillRect/>
            </a:stretch>
          </p:blipFill>
          <p:spPr>
            <a:xfrm>
              <a:off x="438150" y="0"/>
              <a:ext cx="8267699" cy="4962600"/>
            </a:xfrm>
            <a:prstGeom prst="rect">
              <a:avLst/>
            </a:prstGeom>
          </p:spPr>
        </p:pic>
      </p:grpSp>
    </p:spTree>
    <p:extLst>
      <p:ext uri="{BB962C8B-B14F-4D97-AF65-F5344CB8AC3E}">
        <p14:creationId xmlns:p14="http://schemas.microsoft.com/office/powerpoint/2010/main" val="753550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3"/>
          <p:cNvGrpSpPr/>
          <p:nvPr/>
        </p:nvGrpSpPr>
        <p:grpSpPr>
          <a:xfrm>
            <a:off x="1438598" y="273133"/>
            <a:ext cx="9023986" cy="6115792"/>
            <a:chOff x="678578" y="-593766"/>
            <a:chExt cx="9023986" cy="6115792"/>
          </a:xfrm>
        </p:grpSpPr>
        <p:pic>
          <p:nvPicPr>
            <p:cNvPr id="7" name="object 64"/>
            <p:cNvPicPr/>
            <p:nvPr/>
          </p:nvPicPr>
          <p:blipFill>
            <a:blip r:embed="rId2" cstate="print"/>
            <a:stretch>
              <a:fillRect/>
            </a:stretch>
          </p:blipFill>
          <p:spPr>
            <a:xfrm>
              <a:off x="8134944" y="29844"/>
              <a:ext cx="87283" cy="87283"/>
            </a:xfrm>
            <a:prstGeom prst="rect">
              <a:avLst/>
            </a:prstGeom>
          </p:spPr>
        </p:pic>
        <p:sp>
          <p:nvSpPr>
            <p:cNvPr id="8" name="object 65"/>
            <p:cNvSpPr/>
            <p:nvPr/>
          </p:nvSpPr>
          <p:spPr>
            <a:xfrm>
              <a:off x="6526954" y="0"/>
              <a:ext cx="2617470" cy="4838065"/>
            </a:xfrm>
            <a:custGeom>
              <a:avLst/>
              <a:gdLst/>
              <a:ahLst/>
              <a:cxnLst/>
              <a:rect l="l" t="t" r="r" b="b"/>
              <a:pathLst>
                <a:path w="2617470" h="4838065">
                  <a:moveTo>
                    <a:pt x="1945444" y="4824819"/>
                  </a:moveTo>
                  <a:lnTo>
                    <a:pt x="1839396" y="4824819"/>
                  </a:lnTo>
                  <a:lnTo>
                    <a:pt x="1814501" y="4812119"/>
                  </a:lnTo>
                  <a:lnTo>
                    <a:pt x="1749121" y="4774019"/>
                  </a:lnTo>
                  <a:lnTo>
                    <a:pt x="1722188" y="4735919"/>
                  </a:lnTo>
                  <a:lnTo>
                    <a:pt x="1707645" y="4685119"/>
                  </a:lnTo>
                  <a:lnTo>
                    <a:pt x="1703515" y="4647019"/>
                  </a:lnTo>
                  <a:lnTo>
                    <a:pt x="1707821" y="4596219"/>
                  </a:lnTo>
                  <a:lnTo>
                    <a:pt x="1718586" y="4545419"/>
                  </a:lnTo>
                  <a:lnTo>
                    <a:pt x="1733835" y="4494619"/>
                  </a:lnTo>
                  <a:lnTo>
                    <a:pt x="1752717" y="4456519"/>
                  </a:lnTo>
                  <a:lnTo>
                    <a:pt x="1772855" y="4405719"/>
                  </a:lnTo>
                  <a:lnTo>
                    <a:pt x="1794164" y="4354919"/>
                  </a:lnTo>
                  <a:lnTo>
                    <a:pt x="1816561" y="4316819"/>
                  </a:lnTo>
                  <a:lnTo>
                    <a:pt x="1839962" y="4266019"/>
                  </a:lnTo>
                  <a:lnTo>
                    <a:pt x="1864284" y="4227919"/>
                  </a:lnTo>
                  <a:lnTo>
                    <a:pt x="1889443" y="4177119"/>
                  </a:lnTo>
                  <a:lnTo>
                    <a:pt x="1915355" y="4139019"/>
                  </a:lnTo>
                  <a:lnTo>
                    <a:pt x="1941937" y="4088219"/>
                  </a:lnTo>
                  <a:lnTo>
                    <a:pt x="1969104" y="4050119"/>
                  </a:lnTo>
                  <a:lnTo>
                    <a:pt x="1996774" y="3999319"/>
                  </a:lnTo>
                  <a:lnTo>
                    <a:pt x="2024862" y="3961219"/>
                  </a:lnTo>
                  <a:lnTo>
                    <a:pt x="2053286" y="3923119"/>
                  </a:lnTo>
                  <a:lnTo>
                    <a:pt x="2081960" y="3872319"/>
                  </a:lnTo>
                  <a:lnTo>
                    <a:pt x="2110802" y="3834219"/>
                  </a:lnTo>
                  <a:lnTo>
                    <a:pt x="2140870" y="3796119"/>
                  </a:lnTo>
                  <a:lnTo>
                    <a:pt x="2171373" y="3745319"/>
                  </a:lnTo>
                  <a:lnTo>
                    <a:pt x="2202286" y="3707219"/>
                  </a:lnTo>
                  <a:lnTo>
                    <a:pt x="2233583" y="3669119"/>
                  </a:lnTo>
                  <a:lnTo>
                    <a:pt x="2265240" y="3618319"/>
                  </a:lnTo>
                  <a:lnTo>
                    <a:pt x="2297233" y="3580219"/>
                  </a:lnTo>
                  <a:lnTo>
                    <a:pt x="2329536" y="3542119"/>
                  </a:lnTo>
                  <a:lnTo>
                    <a:pt x="2362124" y="3504019"/>
                  </a:lnTo>
                  <a:lnTo>
                    <a:pt x="2394972" y="3453219"/>
                  </a:lnTo>
                  <a:lnTo>
                    <a:pt x="2461351" y="3377019"/>
                  </a:lnTo>
                  <a:lnTo>
                    <a:pt x="2562249" y="3262719"/>
                  </a:lnTo>
                  <a:lnTo>
                    <a:pt x="2596138" y="3211919"/>
                  </a:lnTo>
                  <a:lnTo>
                    <a:pt x="2617045" y="3199219"/>
                  </a:lnTo>
                  <a:lnTo>
                    <a:pt x="2617045" y="3250019"/>
                  </a:lnTo>
                  <a:lnTo>
                    <a:pt x="2608514" y="3262719"/>
                  </a:lnTo>
                  <a:lnTo>
                    <a:pt x="2507526" y="3377019"/>
                  </a:lnTo>
                  <a:lnTo>
                    <a:pt x="2441184" y="3453219"/>
                  </a:lnTo>
                  <a:lnTo>
                    <a:pt x="2408368" y="3504019"/>
                  </a:lnTo>
                  <a:lnTo>
                    <a:pt x="2375816" y="3542119"/>
                  </a:lnTo>
                  <a:lnTo>
                    <a:pt x="2343548" y="3580219"/>
                  </a:lnTo>
                  <a:lnTo>
                    <a:pt x="2311585" y="3618319"/>
                  </a:lnTo>
                  <a:lnTo>
                    <a:pt x="2279946" y="3656419"/>
                  </a:lnTo>
                  <a:lnTo>
                    <a:pt x="2248653" y="3707219"/>
                  </a:lnTo>
                  <a:lnTo>
                    <a:pt x="2217725" y="3745319"/>
                  </a:lnTo>
                  <a:lnTo>
                    <a:pt x="2187182" y="3783419"/>
                  </a:lnTo>
                  <a:lnTo>
                    <a:pt x="2157045" y="3821519"/>
                  </a:lnTo>
                  <a:lnTo>
                    <a:pt x="2127334" y="3872319"/>
                  </a:lnTo>
                  <a:lnTo>
                    <a:pt x="2098069" y="3910419"/>
                  </a:lnTo>
                  <a:lnTo>
                    <a:pt x="2069271" y="3948519"/>
                  </a:lnTo>
                  <a:lnTo>
                    <a:pt x="2040960" y="3999319"/>
                  </a:lnTo>
                  <a:lnTo>
                    <a:pt x="2046427" y="3999319"/>
                  </a:lnTo>
                  <a:lnTo>
                    <a:pt x="2057164" y="4012019"/>
                  </a:lnTo>
                  <a:lnTo>
                    <a:pt x="2030686" y="4012019"/>
                  </a:lnTo>
                  <a:lnTo>
                    <a:pt x="2011052" y="4037419"/>
                  </a:lnTo>
                  <a:lnTo>
                    <a:pt x="1991674" y="4075519"/>
                  </a:lnTo>
                  <a:lnTo>
                    <a:pt x="1972561" y="4100919"/>
                  </a:lnTo>
                  <a:lnTo>
                    <a:pt x="1953719" y="4139019"/>
                  </a:lnTo>
                  <a:lnTo>
                    <a:pt x="1926150" y="4177119"/>
                  </a:lnTo>
                  <a:lnTo>
                    <a:pt x="1898969" y="4227919"/>
                  </a:lnTo>
                  <a:lnTo>
                    <a:pt x="1872415" y="4278719"/>
                  </a:lnTo>
                  <a:lnTo>
                    <a:pt x="1846728" y="4316819"/>
                  </a:lnTo>
                  <a:lnTo>
                    <a:pt x="1822148" y="4367619"/>
                  </a:lnTo>
                  <a:lnTo>
                    <a:pt x="1798915" y="4418419"/>
                  </a:lnTo>
                  <a:lnTo>
                    <a:pt x="1777268" y="4469219"/>
                  </a:lnTo>
                  <a:lnTo>
                    <a:pt x="1757447" y="4520019"/>
                  </a:lnTo>
                  <a:lnTo>
                    <a:pt x="1741274" y="4570819"/>
                  </a:lnTo>
                  <a:lnTo>
                    <a:pt x="1730717" y="4621619"/>
                  </a:lnTo>
                  <a:lnTo>
                    <a:pt x="1729590" y="4659719"/>
                  </a:lnTo>
                  <a:lnTo>
                    <a:pt x="1741706" y="4710519"/>
                  </a:lnTo>
                  <a:lnTo>
                    <a:pt x="1767702" y="4748619"/>
                  </a:lnTo>
                  <a:lnTo>
                    <a:pt x="1803718" y="4786719"/>
                  </a:lnTo>
                  <a:lnTo>
                    <a:pt x="1847005" y="4799419"/>
                  </a:lnTo>
                  <a:lnTo>
                    <a:pt x="2026109" y="4799419"/>
                  </a:lnTo>
                  <a:lnTo>
                    <a:pt x="1999775" y="4812119"/>
                  </a:lnTo>
                  <a:lnTo>
                    <a:pt x="1945444" y="4824819"/>
                  </a:lnTo>
                  <a:close/>
                </a:path>
                <a:path w="2617470" h="4838065">
                  <a:moveTo>
                    <a:pt x="2359477" y="4824819"/>
                  </a:moveTo>
                  <a:lnTo>
                    <a:pt x="2325963" y="4824819"/>
                  </a:lnTo>
                  <a:lnTo>
                    <a:pt x="2342813" y="4812119"/>
                  </a:lnTo>
                  <a:lnTo>
                    <a:pt x="2355997" y="4799419"/>
                  </a:lnTo>
                  <a:lnTo>
                    <a:pt x="2365949" y="4786719"/>
                  </a:lnTo>
                  <a:lnTo>
                    <a:pt x="2373105" y="4774019"/>
                  </a:lnTo>
                  <a:lnTo>
                    <a:pt x="2383203" y="4723219"/>
                  </a:lnTo>
                  <a:lnTo>
                    <a:pt x="2383306" y="4685119"/>
                  </a:lnTo>
                  <a:lnTo>
                    <a:pt x="2377521" y="4647019"/>
                  </a:lnTo>
                  <a:lnTo>
                    <a:pt x="2369957" y="4596219"/>
                  </a:lnTo>
                  <a:lnTo>
                    <a:pt x="2325963" y="4380319"/>
                  </a:lnTo>
                  <a:lnTo>
                    <a:pt x="2316490" y="4329519"/>
                  </a:lnTo>
                  <a:lnTo>
                    <a:pt x="2306913" y="4278719"/>
                  </a:lnTo>
                  <a:lnTo>
                    <a:pt x="2297245" y="4227919"/>
                  </a:lnTo>
                  <a:lnTo>
                    <a:pt x="2287500" y="4189819"/>
                  </a:lnTo>
                  <a:lnTo>
                    <a:pt x="2277690" y="4139019"/>
                  </a:lnTo>
                  <a:lnTo>
                    <a:pt x="2267828" y="4088219"/>
                  </a:lnTo>
                  <a:lnTo>
                    <a:pt x="2257927" y="4037419"/>
                  </a:lnTo>
                  <a:lnTo>
                    <a:pt x="2238060" y="3935819"/>
                  </a:lnTo>
                  <a:lnTo>
                    <a:pt x="2236651" y="3935819"/>
                  </a:lnTo>
                  <a:lnTo>
                    <a:pt x="2241125" y="3923119"/>
                  </a:lnTo>
                  <a:lnTo>
                    <a:pt x="2250570" y="3923119"/>
                  </a:lnTo>
                  <a:lnTo>
                    <a:pt x="2284696" y="3935819"/>
                  </a:lnTo>
                  <a:lnTo>
                    <a:pt x="2300431" y="3948519"/>
                  </a:lnTo>
                  <a:lnTo>
                    <a:pt x="2262003" y="3948519"/>
                  </a:lnTo>
                  <a:lnTo>
                    <a:pt x="2271462" y="3999319"/>
                  </a:lnTo>
                  <a:lnTo>
                    <a:pt x="2280869" y="4050119"/>
                  </a:lnTo>
                  <a:lnTo>
                    <a:pt x="2290235" y="4100919"/>
                  </a:lnTo>
                  <a:lnTo>
                    <a:pt x="2327550" y="4291419"/>
                  </a:lnTo>
                  <a:lnTo>
                    <a:pt x="2336904" y="4342219"/>
                  </a:lnTo>
                  <a:lnTo>
                    <a:pt x="2346295" y="4393019"/>
                  </a:lnTo>
                  <a:lnTo>
                    <a:pt x="2355734" y="4431119"/>
                  </a:lnTo>
                  <a:lnTo>
                    <a:pt x="2365235" y="4481919"/>
                  </a:lnTo>
                  <a:lnTo>
                    <a:pt x="2375994" y="4532719"/>
                  </a:lnTo>
                  <a:lnTo>
                    <a:pt x="2387624" y="4583519"/>
                  </a:lnTo>
                  <a:lnTo>
                    <a:pt x="2397484" y="4647019"/>
                  </a:lnTo>
                  <a:lnTo>
                    <a:pt x="2402931" y="4697819"/>
                  </a:lnTo>
                  <a:lnTo>
                    <a:pt x="2402416" y="4723219"/>
                  </a:lnTo>
                  <a:lnTo>
                    <a:pt x="2397629" y="4761319"/>
                  </a:lnTo>
                  <a:lnTo>
                    <a:pt x="2387249" y="4786719"/>
                  </a:lnTo>
                  <a:lnTo>
                    <a:pt x="2369957" y="4812119"/>
                  </a:lnTo>
                  <a:lnTo>
                    <a:pt x="2359477" y="4824819"/>
                  </a:lnTo>
                  <a:close/>
                </a:path>
                <a:path w="2617470" h="4838065">
                  <a:moveTo>
                    <a:pt x="2617045" y="4532719"/>
                  </a:moveTo>
                  <a:lnTo>
                    <a:pt x="2560015" y="4532719"/>
                  </a:lnTo>
                  <a:lnTo>
                    <a:pt x="2531114" y="4507319"/>
                  </a:lnTo>
                  <a:lnTo>
                    <a:pt x="2512676" y="4469219"/>
                  </a:lnTo>
                  <a:lnTo>
                    <a:pt x="2501027" y="4431119"/>
                  </a:lnTo>
                  <a:lnTo>
                    <a:pt x="2492492" y="4405719"/>
                  </a:lnTo>
                  <a:lnTo>
                    <a:pt x="2481425" y="4354919"/>
                  </a:lnTo>
                  <a:lnTo>
                    <a:pt x="2461093" y="4266019"/>
                  </a:lnTo>
                  <a:lnTo>
                    <a:pt x="2450073" y="4227919"/>
                  </a:lnTo>
                  <a:lnTo>
                    <a:pt x="2436146" y="4177119"/>
                  </a:lnTo>
                  <a:lnTo>
                    <a:pt x="2419505" y="4126319"/>
                  </a:lnTo>
                  <a:lnTo>
                    <a:pt x="2399190" y="4088219"/>
                  </a:lnTo>
                  <a:lnTo>
                    <a:pt x="2374242" y="4050119"/>
                  </a:lnTo>
                  <a:lnTo>
                    <a:pt x="2343701" y="4012019"/>
                  </a:lnTo>
                  <a:lnTo>
                    <a:pt x="2306608" y="3973919"/>
                  </a:lnTo>
                  <a:lnTo>
                    <a:pt x="2262003" y="3948519"/>
                  </a:lnTo>
                  <a:lnTo>
                    <a:pt x="2300431" y="3948519"/>
                  </a:lnTo>
                  <a:lnTo>
                    <a:pt x="2344685" y="3986619"/>
                  </a:lnTo>
                  <a:lnTo>
                    <a:pt x="2402362" y="4050119"/>
                  </a:lnTo>
                  <a:lnTo>
                    <a:pt x="2428179" y="4100919"/>
                  </a:lnTo>
                  <a:lnTo>
                    <a:pt x="2448675" y="4151719"/>
                  </a:lnTo>
                  <a:lnTo>
                    <a:pt x="2465118" y="4202519"/>
                  </a:lnTo>
                  <a:lnTo>
                    <a:pt x="2478776" y="4253319"/>
                  </a:lnTo>
                  <a:lnTo>
                    <a:pt x="2490918" y="4304119"/>
                  </a:lnTo>
                  <a:lnTo>
                    <a:pt x="2499969" y="4342219"/>
                  </a:lnTo>
                  <a:lnTo>
                    <a:pt x="2509331" y="4380319"/>
                  </a:lnTo>
                  <a:lnTo>
                    <a:pt x="2520464" y="4431119"/>
                  </a:lnTo>
                  <a:lnTo>
                    <a:pt x="2534828" y="4469219"/>
                  </a:lnTo>
                  <a:lnTo>
                    <a:pt x="2546200" y="4481919"/>
                  </a:lnTo>
                  <a:lnTo>
                    <a:pt x="2561309" y="4507319"/>
                  </a:lnTo>
                  <a:lnTo>
                    <a:pt x="2579229" y="4520019"/>
                  </a:lnTo>
                  <a:lnTo>
                    <a:pt x="2617045" y="4520019"/>
                  </a:lnTo>
                  <a:lnTo>
                    <a:pt x="2617045" y="4532719"/>
                  </a:lnTo>
                  <a:close/>
                </a:path>
                <a:path w="2617470" h="4838065">
                  <a:moveTo>
                    <a:pt x="2153221" y="4735919"/>
                  </a:moveTo>
                  <a:lnTo>
                    <a:pt x="2119486" y="4735919"/>
                  </a:lnTo>
                  <a:lnTo>
                    <a:pt x="2126544" y="4723219"/>
                  </a:lnTo>
                  <a:lnTo>
                    <a:pt x="2128304" y="4710519"/>
                  </a:lnTo>
                  <a:lnTo>
                    <a:pt x="2124348" y="4697819"/>
                  </a:lnTo>
                  <a:lnTo>
                    <a:pt x="2118341" y="4685119"/>
                  </a:lnTo>
                  <a:lnTo>
                    <a:pt x="2113950" y="4672419"/>
                  </a:lnTo>
                  <a:lnTo>
                    <a:pt x="2110187" y="4647019"/>
                  </a:lnTo>
                  <a:lnTo>
                    <a:pt x="2106276" y="4634319"/>
                  </a:lnTo>
                  <a:lnTo>
                    <a:pt x="2102661" y="4621619"/>
                  </a:lnTo>
                  <a:lnTo>
                    <a:pt x="2099783" y="4608919"/>
                  </a:lnTo>
                  <a:lnTo>
                    <a:pt x="2093018" y="4583519"/>
                  </a:lnTo>
                  <a:lnTo>
                    <a:pt x="2086672" y="4545419"/>
                  </a:lnTo>
                  <a:lnTo>
                    <a:pt x="2080606" y="4520019"/>
                  </a:lnTo>
                  <a:lnTo>
                    <a:pt x="2074680" y="4494619"/>
                  </a:lnTo>
                  <a:lnTo>
                    <a:pt x="2065438" y="4431119"/>
                  </a:lnTo>
                  <a:lnTo>
                    <a:pt x="2057314" y="4380319"/>
                  </a:lnTo>
                  <a:lnTo>
                    <a:pt x="2050294" y="4329519"/>
                  </a:lnTo>
                  <a:lnTo>
                    <a:pt x="2044367" y="4278719"/>
                  </a:lnTo>
                  <a:lnTo>
                    <a:pt x="2039519" y="4227919"/>
                  </a:lnTo>
                  <a:lnTo>
                    <a:pt x="2035740" y="4177119"/>
                  </a:lnTo>
                  <a:lnTo>
                    <a:pt x="2033016" y="4113619"/>
                  </a:lnTo>
                  <a:lnTo>
                    <a:pt x="2031336" y="4062819"/>
                  </a:lnTo>
                  <a:lnTo>
                    <a:pt x="2030686" y="4012019"/>
                  </a:lnTo>
                  <a:lnTo>
                    <a:pt x="2057164" y="4012019"/>
                  </a:lnTo>
                  <a:lnTo>
                    <a:pt x="2067901" y="4024719"/>
                  </a:lnTo>
                  <a:lnTo>
                    <a:pt x="2051067" y="4024719"/>
                  </a:lnTo>
                  <a:lnTo>
                    <a:pt x="2051742" y="4075519"/>
                  </a:lnTo>
                  <a:lnTo>
                    <a:pt x="2053443" y="4126319"/>
                  </a:lnTo>
                  <a:lnTo>
                    <a:pt x="2056164" y="4177119"/>
                  </a:lnTo>
                  <a:lnTo>
                    <a:pt x="2059898" y="4227919"/>
                  </a:lnTo>
                  <a:lnTo>
                    <a:pt x="2064641" y="4278719"/>
                  </a:lnTo>
                  <a:lnTo>
                    <a:pt x="2070384" y="4329519"/>
                  </a:lnTo>
                  <a:lnTo>
                    <a:pt x="2077123" y="4380319"/>
                  </a:lnTo>
                  <a:lnTo>
                    <a:pt x="2084851" y="4431119"/>
                  </a:lnTo>
                  <a:lnTo>
                    <a:pt x="2093563" y="4481919"/>
                  </a:lnTo>
                  <a:lnTo>
                    <a:pt x="2103250" y="4532719"/>
                  </a:lnTo>
                  <a:lnTo>
                    <a:pt x="2113909" y="4583519"/>
                  </a:lnTo>
                  <a:lnTo>
                    <a:pt x="2125532" y="4634319"/>
                  </a:lnTo>
                  <a:lnTo>
                    <a:pt x="2138113" y="4685119"/>
                  </a:lnTo>
                  <a:lnTo>
                    <a:pt x="2151647" y="4723219"/>
                  </a:lnTo>
                  <a:lnTo>
                    <a:pt x="2153221" y="4735919"/>
                  </a:lnTo>
                  <a:close/>
                </a:path>
                <a:path w="2617470" h="4838065">
                  <a:moveTo>
                    <a:pt x="2322484" y="4824819"/>
                  </a:moveTo>
                  <a:lnTo>
                    <a:pt x="2291415" y="4824819"/>
                  </a:lnTo>
                  <a:lnTo>
                    <a:pt x="2268232" y="4786719"/>
                  </a:lnTo>
                  <a:lnTo>
                    <a:pt x="2248437" y="4748619"/>
                  </a:lnTo>
                  <a:lnTo>
                    <a:pt x="2232462" y="4710519"/>
                  </a:lnTo>
                  <a:lnTo>
                    <a:pt x="2220744" y="4672419"/>
                  </a:lnTo>
                  <a:lnTo>
                    <a:pt x="2208745" y="4634319"/>
                  </a:lnTo>
                  <a:lnTo>
                    <a:pt x="2199580" y="4583519"/>
                  </a:lnTo>
                  <a:lnTo>
                    <a:pt x="2192534" y="4532719"/>
                  </a:lnTo>
                  <a:lnTo>
                    <a:pt x="2186895" y="4494619"/>
                  </a:lnTo>
                  <a:lnTo>
                    <a:pt x="2176987" y="4393019"/>
                  </a:lnTo>
                  <a:lnTo>
                    <a:pt x="2171293" y="4342219"/>
                  </a:lnTo>
                  <a:lnTo>
                    <a:pt x="2164154" y="4291419"/>
                  </a:lnTo>
                  <a:lnTo>
                    <a:pt x="2154857" y="4240619"/>
                  </a:lnTo>
                  <a:lnTo>
                    <a:pt x="2142691" y="4202519"/>
                  </a:lnTo>
                  <a:lnTo>
                    <a:pt x="2126941" y="4151719"/>
                  </a:lnTo>
                  <a:lnTo>
                    <a:pt x="2106896" y="4113619"/>
                  </a:lnTo>
                  <a:lnTo>
                    <a:pt x="2081842" y="4062819"/>
                  </a:lnTo>
                  <a:lnTo>
                    <a:pt x="2051067" y="4024719"/>
                  </a:lnTo>
                  <a:lnTo>
                    <a:pt x="2067901" y="4024719"/>
                  </a:lnTo>
                  <a:lnTo>
                    <a:pt x="2078638" y="4037419"/>
                  </a:lnTo>
                  <a:lnTo>
                    <a:pt x="2105599" y="4075519"/>
                  </a:lnTo>
                  <a:lnTo>
                    <a:pt x="2127830" y="4113619"/>
                  </a:lnTo>
                  <a:lnTo>
                    <a:pt x="2145854" y="4164419"/>
                  </a:lnTo>
                  <a:lnTo>
                    <a:pt x="2160192" y="4202519"/>
                  </a:lnTo>
                  <a:lnTo>
                    <a:pt x="2171367" y="4253319"/>
                  </a:lnTo>
                  <a:lnTo>
                    <a:pt x="2179900" y="4291419"/>
                  </a:lnTo>
                  <a:lnTo>
                    <a:pt x="2186866" y="4342219"/>
                  </a:lnTo>
                  <a:lnTo>
                    <a:pt x="2192606" y="4405719"/>
                  </a:lnTo>
                  <a:lnTo>
                    <a:pt x="2197991" y="4456519"/>
                  </a:lnTo>
                  <a:lnTo>
                    <a:pt x="2203895" y="4507319"/>
                  </a:lnTo>
                  <a:lnTo>
                    <a:pt x="2211188" y="4558119"/>
                  </a:lnTo>
                  <a:lnTo>
                    <a:pt x="2220744" y="4608919"/>
                  </a:lnTo>
                  <a:lnTo>
                    <a:pt x="2229266" y="4647019"/>
                  </a:lnTo>
                  <a:lnTo>
                    <a:pt x="2240576" y="4685119"/>
                  </a:lnTo>
                  <a:lnTo>
                    <a:pt x="2254543" y="4723219"/>
                  </a:lnTo>
                  <a:lnTo>
                    <a:pt x="2271034" y="4761319"/>
                  </a:lnTo>
                  <a:lnTo>
                    <a:pt x="2280191" y="4774019"/>
                  </a:lnTo>
                  <a:lnTo>
                    <a:pt x="2291912" y="4799419"/>
                  </a:lnTo>
                  <a:lnTo>
                    <a:pt x="2306056" y="4812119"/>
                  </a:lnTo>
                  <a:lnTo>
                    <a:pt x="2322484" y="4824819"/>
                  </a:lnTo>
                  <a:close/>
                </a:path>
                <a:path w="2617470" h="4838065">
                  <a:moveTo>
                    <a:pt x="2595889" y="4545419"/>
                  </a:moveTo>
                  <a:lnTo>
                    <a:pt x="2587056" y="4545419"/>
                  </a:lnTo>
                  <a:lnTo>
                    <a:pt x="2578107" y="4532719"/>
                  </a:lnTo>
                  <a:lnTo>
                    <a:pt x="2615111" y="4532719"/>
                  </a:lnTo>
                  <a:lnTo>
                    <a:pt x="2595889" y="4545419"/>
                  </a:lnTo>
                  <a:close/>
                </a:path>
                <a:path w="2617470" h="4838065">
                  <a:moveTo>
                    <a:pt x="2026109" y="4799419"/>
                  </a:moveTo>
                  <a:lnTo>
                    <a:pt x="1945844" y="4799419"/>
                  </a:lnTo>
                  <a:lnTo>
                    <a:pt x="1973944" y="4786719"/>
                  </a:lnTo>
                  <a:lnTo>
                    <a:pt x="2001749" y="4786719"/>
                  </a:lnTo>
                  <a:lnTo>
                    <a:pt x="2029112" y="4774019"/>
                  </a:lnTo>
                  <a:lnTo>
                    <a:pt x="2044152" y="4774019"/>
                  </a:lnTo>
                  <a:lnTo>
                    <a:pt x="2058586" y="4761319"/>
                  </a:lnTo>
                  <a:lnTo>
                    <a:pt x="2072430" y="4761319"/>
                  </a:lnTo>
                  <a:lnTo>
                    <a:pt x="2085699" y="4748619"/>
                  </a:lnTo>
                  <a:lnTo>
                    <a:pt x="2095366" y="4748619"/>
                  </a:lnTo>
                  <a:lnTo>
                    <a:pt x="2107861" y="4735919"/>
                  </a:lnTo>
                  <a:lnTo>
                    <a:pt x="2146925" y="4735919"/>
                  </a:lnTo>
                  <a:lnTo>
                    <a:pt x="2101983" y="4761319"/>
                  </a:lnTo>
                  <a:lnTo>
                    <a:pt x="2052444" y="4786719"/>
                  </a:lnTo>
                  <a:lnTo>
                    <a:pt x="2026109" y="4799419"/>
                  </a:lnTo>
                  <a:close/>
                </a:path>
                <a:path w="2617470" h="4838065">
                  <a:moveTo>
                    <a:pt x="2332954" y="4837519"/>
                  </a:moveTo>
                  <a:lnTo>
                    <a:pt x="2303977" y="4837519"/>
                  </a:lnTo>
                  <a:lnTo>
                    <a:pt x="2297319" y="4824819"/>
                  </a:lnTo>
                  <a:lnTo>
                    <a:pt x="2346821" y="4824819"/>
                  </a:lnTo>
                  <a:lnTo>
                    <a:pt x="2332954" y="4837519"/>
                  </a:lnTo>
                  <a:close/>
                </a:path>
                <a:path w="2617470" h="4838065">
                  <a:moveTo>
                    <a:pt x="592079" y="670872"/>
                  </a:moveTo>
                  <a:lnTo>
                    <a:pt x="548159" y="669506"/>
                  </a:lnTo>
                  <a:lnTo>
                    <a:pt x="504869" y="665014"/>
                  </a:lnTo>
                  <a:lnTo>
                    <a:pt x="462370" y="656806"/>
                  </a:lnTo>
                  <a:lnTo>
                    <a:pt x="420827" y="644291"/>
                  </a:lnTo>
                  <a:lnTo>
                    <a:pt x="373400" y="622944"/>
                  </a:lnTo>
                  <a:lnTo>
                    <a:pt x="330497" y="595715"/>
                  </a:lnTo>
                  <a:lnTo>
                    <a:pt x="291846" y="563495"/>
                  </a:lnTo>
                  <a:lnTo>
                    <a:pt x="257170" y="527174"/>
                  </a:lnTo>
                  <a:lnTo>
                    <a:pt x="226198" y="487645"/>
                  </a:lnTo>
                  <a:lnTo>
                    <a:pt x="198655" y="445797"/>
                  </a:lnTo>
                  <a:lnTo>
                    <a:pt x="174267" y="402522"/>
                  </a:lnTo>
                  <a:lnTo>
                    <a:pt x="151372" y="357503"/>
                  </a:lnTo>
                  <a:lnTo>
                    <a:pt x="129664" y="311847"/>
                  </a:lnTo>
                  <a:lnTo>
                    <a:pt x="108938" y="265674"/>
                  </a:lnTo>
                  <a:lnTo>
                    <a:pt x="88987" y="219105"/>
                  </a:lnTo>
                  <a:lnTo>
                    <a:pt x="69605" y="172260"/>
                  </a:lnTo>
                  <a:lnTo>
                    <a:pt x="50587" y="125258"/>
                  </a:lnTo>
                  <a:lnTo>
                    <a:pt x="31726" y="78220"/>
                  </a:lnTo>
                  <a:lnTo>
                    <a:pt x="12817" y="31267"/>
                  </a:lnTo>
                  <a:lnTo>
                    <a:pt x="0" y="0"/>
                  </a:lnTo>
                  <a:lnTo>
                    <a:pt x="21345" y="0"/>
                  </a:lnTo>
                  <a:lnTo>
                    <a:pt x="53288" y="76540"/>
                  </a:lnTo>
                  <a:lnTo>
                    <a:pt x="73531" y="124837"/>
                  </a:lnTo>
                  <a:lnTo>
                    <a:pt x="93877" y="173167"/>
                  </a:lnTo>
                  <a:lnTo>
                    <a:pt x="114356" y="221548"/>
                  </a:lnTo>
                  <a:lnTo>
                    <a:pt x="134995" y="269999"/>
                  </a:lnTo>
                  <a:lnTo>
                    <a:pt x="154459" y="315273"/>
                  </a:lnTo>
                  <a:lnTo>
                    <a:pt x="175501" y="360953"/>
                  </a:lnTo>
                  <a:lnTo>
                    <a:pt x="198675" y="406218"/>
                  </a:lnTo>
                  <a:lnTo>
                    <a:pt x="224535" y="450250"/>
                  </a:lnTo>
                  <a:lnTo>
                    <a:pt x="253634" y="492229"/>
                  </a:lnTo>
                  <a:lnTo>
                    <a:pt x="286525" y="531336"/>
                  </a:lnTo>
                  <a:lnTo>
                    <a:pt x="323762" y="566752"/>
                  </a:lnTo>
                  <a:lnTo>
                    <a:pt x="365899" y="597658"/>
                  </a:lnTo>
                  <a:lnTo>
                    <a:pt x="408378" y="619829"/>
                  </a:lnTo>
                  <a:lnTo>
                    <a:pt x="452691" y="635635"/>
                  </a:lnTo>
                  <a:lnTo>
                    <a:pt x="498523" y="645903"/>
                  </a:lnTo>
                  <a:lnTo>
                    <a:pt x="545559" y="651458"/>
                  </a:lnTo>
                  <a:lnTo>
                    <a:pt x="593487" y="653126"/>
                  </a:lnTo>
                  <a:lnTo>
                    <a:pt x="803019" y="653126"/>
                  </a:lnTo>
                  <a:lnTo>
                    <a:pt x="751182" y="659300"/>
                  </a:lnTo>
                  <a:lnTo>
                    <a:pt x="698035" y="665053"/>
                  </a:lnTo>
                  <a:lnTo>
                    <a:pt x="644902" y="669248"/>
                  </a:lnTo>
                  <a:lnTo>
                    <a:pt x="592079" y="670872"/>
                  </a:lnTo>
                  <a:close/>
                </a:path>
                <a:path w="2617470" h="4838065">
                  <a:moveTo>
                    <a:pt x="803019" y="653126"/>
                  </a:moveTo>
                  <a:lnTo>
                    <a:pt x="593487" y="653126"/>
                  </a:lnTo>
                  <a:lnTo>
                    <a:pt x="641228" y="651778"/>
                  </a:lnTo>
                  <a:lnTo>
                    <a:pt x="689228" y="648260"/>
                  </a:lnTo>
                  <a:lnTo>
                    <a:pt x="737190" y="643359"/>
                  </a:lnTo>
                  <a:lnTo>
                    <a:pt x="831826" y="632559"/>
                  </a:lnTo>
                  <a:lnTo>
                    <a:pt x="877911" y="628234"/>
                  </a:lnTo>
                  <a:lnTo>
                    <a:pt x="931860" y="624838"/>
                  </a:lnTo>
                  <a:lnTo>
                    <a:pt x="985823" y="622386"/>
                  </a:lnTo>
                  <a:lnTo>
                    <a:pt x="1039787" y="620899"/>
                  </a:lnTo>
                  <a:lnTo>
                    <a:pt x="1093735" y="620398"/>
                  </a:lnTo>
                  <a:lnTo>
                    <a:pt x="1140991" y="620786"/>
                  </a:lnTo>
                  <a:lnTo>
                    <a:pt x="1188239" y="621955"/>
                  </a:lnTo>
                  <a:lnTo>
                    <a:pt x="1235483" y="623918"/>
                  </a:lnTo>
                  <a:lnTo>
                    <a:pt x="1282725" y="626684"/>
                  </a:lnTo>
                  <a:lnTo>
                    <a:pt x="1329969" y="630264"/>
                  </a:lnTo>
                  <a:lnTo>
                    <a:pt x="1377217" y="634670"/>
                  </a:lnTo>
                  <a:lnTo>
                    <a:pt x="1398153" y="636992"/>
                  </a:lnTo>
                  <a:lnTo>
                    <a:pt x="1093901" y="636992"/>
                  </a:lnTo>
                  <a:lnTo>
                    <a:pt x="1047220" y="637354"/>
                  </a:lnTo>
                  <a:lnTo>
                    <a:pt x="1000633" y="638442"/>
                  </a:lnTo>
                  <a:lnTo>
                    <a:pt x="954138" y="640266"/>
                  </a:lnTo>
                  <a:lnTo>
                    <a:pt x="907738" y="642831"/>
                  </a:lnTo>
                  <a:lnTo>
                    <a:pt x="856330" y="647176"/>
                  </a:lnTo>
                  <a:lnTo>
                    <a:pt x="803019" y="653126"/>
                  </a:lnTo>
                  <a:close/>
                </a:path>
                <a:path w="2617470" h="4838065">
                  <a:moveTo>
                    <a:pt x="2617045" y="2603264"/>
                  </a:moveTo>
                  <a:lnTo>
                    <a:pt x="2606382" y="2524996"/>
                  </a:lnTo>
                  <a:lnTo>
                    <a:pt x="2599112" y="2474350"/>
                  </a:lnTo>
                  <a:lnTo>
                    <a:pt x="2591573" y="2423738"/>
                  </a:lnTo>
                  <a:lnTo>
                    <a:pt x="2583763" y="2373161"/>
                  </a:lnTo>
                  <a:lnTo>
                    <a:pt x="2575683" y="2322620"/>
                  </a:lnTo>
                  <a:lnTo>
                    <a:pt x="2567332" y="2272116"/>
                  </a:lnTo>
                  <a:lnTo>
                    <a:pt x="2558710" y="2221651"/>
                  </a:lnTo>
                  <a:lnTo>
                    <a:pt x="2549816" y="2171225"/>
                  </a:lnTo>
                  <a:lnTo>
                    <a:pt x="2540651" y="2120840"/>
                  </a:lnTo>
                  <a:lnTo>
                    <a:pt x="2531214" y="2070498"/>
                  </a:lnTo>
                  <a:lnTo>
                    <a:pt x="2521505" y="2020198"/>
                  </a:lnTo>
                  <a:lnTo>
                    <a:pt x="2511523" y="1969943"/>
                  </a:lnTo>
                  <a:lnTo>
                    <a:pt x="2501267" y="1919733"/>
                  </a:lnTo>
                  <a:lnTo>
                    <a:pt x="2490739" y="1869569"/>
                  </a:lnTo>
                  <a:lnTo>
                    <a:pt x="2479937" y="1819454"/>
                  </a:lnTo>
                  <a:lnTo>
                    <a:pt x="2468861" y="1769388"/>
                  </a:lnTo>
                  <a:lnTo>
                    <a:pt x="2457511" y="1719371"/>
                  </a:lnTo>
                  <a:lnTo>
                    <a:pt x="2445886" y="1669406"/>
                  </a:lnTo>
                  <a:lnTo>
                    <a:pt x="2433986" y="1619494"/>
                  </a:lnTo>
                  <a:lnTo>
                    <a:pt x="2421811" y="1569635"/>
                  </a:lnTo>
                  <a:lnTo>
                    <a:pt x="2409361" y="1519831"/>
                  </a:lnTo>
                  <a:lnTo>
                    <a:pt x="2396635" y="1470083"/>
                  </a:lnTo>
                  <a:lnTo>
                    <a:pt x="2383402" y="1419186"/>
                  </a:lnTo>
                  <a:lnTo>
                    <a:pt x="2369396" y="1368203"/>
                  </a:lnTo>
                  <a:lnTo>
                    <a:pt x="2354285" y="1317321"/>
                  </a:lnTo>
                  <a:lnTo>
                    <a:pt x="2337738" y="1266727"/>
                  </a:lnTo>
                  <a:lnTo>
                    <a:pt x="2319424" y="1216608"/>
                  </a:lnTo>
                  <a:lnTo>
                    <a:pt x="2299012" y="1167152"/>
                  </a:lnTo>
                  <a:lnTo>
                    <a:pt x="2276171" y="1118546"/>
                  </a:lnTo>
                  <a:lnTo>
                    <a:pt x="2250569" y="1070975"/>
                  </a:lnTo>
                  <a:lnTo>
                    <a:pt x="2224885" y="1029150"/>
                  </a:lnTo>
                  <a:lnTo>
                    <a:pt x="2196096" y="989204"/>
                  </a:lnTo>
                  <a:lnTo>
                    <a:pt x="2164360" y="951295"/>
                  </a:lnTo>
                  <a:lnTo>
                    <a:pt x="2129831" y="915578"/>
                  </a:lnTo>
                  <a:lnTo>
                    <a:pt x="2092666" y="882211"/>
                  </a:lnTo>
                  <a:lnTo>
                    <a:pt x="2053019" y="851348"/>
                  </a:lnTo>
                  <a:lnTo>
                    <a:pt x="2011046" y="823147"/>
                  </a:lnTo>
                  <a:lnTo>
                    <a:pt x="1966902" y="797764"/>
                  </a:lnTo>
                  <a:lnTo>
                    <a:pt x="1920744" y="775354"/>
                  </a:lnTo>
                  <a:lnTo>
                    <a:pt x="1873019" y="755205"/>
                  </a:lnTo>
                  <a:lnTo>
                    <a:pt x="1824193" y="737345"/>
                  </a:lnTo>
                  <a:lnTo>
                    <a:pt x="1774449" y="721582"/>
                  </a:lnTo>
                  <a:lnTo>
                    <a:pt x="1723969" y="707724"/>
                  </a:lnTo>
                  <a:lnTo>
                    <a:pt x="1672934" y="695577"/>
                  </a:lnTo>
                  <a:lnTo>
                    <a:pt x="1621527" y="684951"/>
                  </a:lnTo>
                  <a:lnTo>
                    <a:pt x="1569929" y="675653"/>
                  </a:lnTo>
                  <a:lnTo>
                    <a:pt x="1518324" y="667490"/>
                  </a:lnTo>
                  <a:lnTo>
                    <a:pt x="1466892" y="660270"/>
                  </a:lnTo>
                  <a:lnTo>
                    <a:pt x="1413839" y="654094"/>
                  </a:lnTo>
                  <a:lnTo>
                    <a:pt x="1360656" y="648869"/>
                  </a:lnTo>
                  <a:lnTo>
                    <a:pt x="1307375" y="644593"/>
                  </a:lnTo>
                  <a:lnTo>
                    <a:pt x="1254027" y="641268"/>
                  </a:lnTo>
                  <a:lnTo>
                    <a:pt x="1200644" y="638893"/>
                  </a:lnTo>
                  <a:lnTo>
                    <a:pt x="1147258" y="637467"/>
                  </a:lnTo>
                  <a:lnTo>
                    <a:pt x="1093901" y="636992"/>
                  </a:lnTo>
                  <a:lnTo>
                    <a:pt x="1398153" y="636992"/>
                  </a:lnTo>
                  <a:lnTo>
                    <a:pt x="1473862" y="645867"/>
                  </a:lnTo>
                  <a:lnTo>
                    <a:pt x="1523494" y="652657"/>
                  </a:lnTo>
                  <a:lnTo>
                    <a:pt x="1573207" y="660416"/>
                  </a:lnTo>
                  <a:lnTo>
                    <a:pt x="1622837" y="669275"/>
                  </a:lnTo>
                  <a:lnTo>
                    <a:pt x="1672221" y="679370"/>
                  </a:lnTo>
                  <a:lnTo>
                    <a:pt x="1721195" y="690832"/>
                  </a:lnTo>
                  <a:lnTo>
                    <a:pt x="1769598" y="703796"/>
                  </a:lnTo>
                  <a:lnTo>
                    <a:pt x="1817265" y="718395"/>
                  </a:lnTo>
                  <a:lnTo>
                    <a:pt x="1864033" y="734762"/>
                  </a:lnTo>
                  <a:lnTo>
                    <a:pt x="1909740" y="753030"/>
                  </a:lnTo>
                  <a:lnTo>
                    <a:pt x="1954222" y="773333"/>
                  </a:lnTo>
                  <a:lnTo>
                    <a:pt x="1997316" y="795804"/>
                  </a:lnTo>
                  <a:lnTo>
                    <a:pt x="2038859" y="820576"/>
                  </a:lnTo>
                  <a:lnTo>
                    <a:pt x="2078687" y="847783"/>
                  </a:lnTo>
                  <a:lnTo>
                    <a:pt x="2116638" y="877559"/>
                  </a:lnTo>
                  <a:lnTo>
                    <a:pt x="2152549" y="910036"/>
                  </a:lnTo>
                  <a:lnTo>
                    <a:pt x="2186255" y="945347"/>
                  </a:lnTo>
                  <a:lnTo>
                    <a:pt x="2217595" y="983627"/>
                  </a:lnTo>
                  <a:lnTo>
                    <a:pt x="2247310" y="1026534"/>
                  </a:lnTo>
                  <a:lnTo>
                    <a:pt x="2274167" y="1070977"/>
                  </a:lnTo>
                  <a:lnTo>
                    <a:pt x="2298406" y="1116711"/>
                  </a:lnTo>
                  <a:lnTo>
                    <a:pt x="2320268" y="1163503"/>
                  </a:lnTo>
                  <a:lnTo>
                    <a:pt x="2339994" y="1211112"/>
                  </a:lnTo>
                  <a:lnTo>
                    <a:pt x="2357825" y="1259300"/>
                  </a:lnTo>
                  <a:lnTo>
                    <a:pt x="2374001" y="1307828"/>
                  </a:lnTo>
                  <a:lnTo>
                    <a:pt x="2388764" y="1356458"/>
                  </a:lnTo>
                  <a:lnTo>
                    <a:pt x="2402629" y="1404200"/>
                  </a:lnTo>
                  <a:lnTo>
                    <a:pt x="2415966" y="1452170"/>
                  </a:lnTo>
                  <a:lnTo>
                    <a:pt x="2428811" y="1500334"/>
                  </a:lnTo>
                  <a:lnTo>
                    <a:pt x="2441203" y="1548656"/>
                  </a:lnTo>
                  <a:lnTo>
                    <a:pt x="2453180" y="1597103"/>
                  </a:lnTo>
                  <a:lnTo>
                    <a:pt x="2464778" y="1645640"/>
                  </a:lnTo>
                  <a:lnTo>
                    <a:pt x="2476037" y="1694232"/>
                  </a:lnTo>
                  <a:lnTo>
                    <a:pt x="2486993" y="1742845"/>
                  </a:lnTo>
                  <a:lnTo>
                    <a:pt x="2497685" y="1791444"/>
                  </a:lnTo>
                  <a:lnTo>
                    <a:pt x="2508151" y="1839995"/>
                  </a:lnTo>
                  <a:lnTo>
                    <a:pt x="2519036" y="1890227"/>
                  </a:lnTo>
                  <a:lnTo>
                    <a:pt x="2529641" y="1940509"/>
                  </a:lnTo>
                  <a:lnTo>
                    <a:pt x="2539965" y="1990839"/>
                  </a:lnTo>
                  <a:lnTo>
                    <a:pt x="2550008" y="2041217"/>
                  </a:lnTo>
                  <a:lnTo>
                    <a:pt x="2559770" y="2091641"/>
                  </a:lnTo>
                  <a:lnTo>
                    <a:pt x="2569252" y="2142110"/>
                  </a:lnTo>
                  <a:lnTo>
                    <a:pt x="2578454" y="2192623"/>
                  </a:lnTo>
                  <a:lnTo>
                    <a:pt x="2587374" y="2243179"/>
                  </a:lnTo>
                  <a:lnTo>
                    <a:pt x="2596015" y="2293776"/>
                  </a:lnTo>
                  <a:lnTo>
                    <a:pt x="2604375" y="2344414"/>
                  </a:lnTo>
                  <a:lnTo>
                    <a:pt x="2612454" y="2395092"/>
                  </a:lnTo>
                  <a:lnTo>
                    <a:pt x="2617045" y="2424943"/>
                  </a:lnTo>
                  <a:lnTo>
                    <a:pt x="2617045" y="2603264"/>
                  </a:lnTo>
                  <a:close/>
                </a:path>
              </a:pathLst>
            </a:custGeom>
            <a:solidFill>
              <a:srgbClr val="1B5F6F"/>
            </a:solidFill>
          </p:spPr>
          <p:txBody>
            <a:bodyPr wrap="square" lIns="0" tIns="0" rIns="0" bIns="0" rtlCol="0"/>
            <a:lstStyle/>
            <a:p>
              <a:endParaRPr/>
            </a:p>
          </p:txBody>
        </p:sp>
        <p:pic>
          <p:nvPicPr>
            <p:cNvPr id="9" name="object 66"/>
            <p:cNvPicPr/>
            <p:nvPr/>
          </p:nvPicPr>
          <p:blipFill>
            <a:blip r:embed="rId3" cstate="print"/>
            <a:stretch>
              <a:fillRect/>
            </a:stretch>
          </p:blipFill>
          <p:spPr>
            <a:xfrm>
              <a:off x="678578" y="-593766"/>
              <a:ext cx="9023986" cy="6115792"/>
            </a:xfrm>
            <a:prstGeom prst="rect">
              <a:avLst/>
            </a:prstGeom>
          </p:spPr>
        </p:pic>
      </p:grpSp>
    </p:spTree>
    <p:extLst>
      <p:ext uri="{BB962C8B-B14F-4D97-AF65-F5344CB8AC3E}">
        <p14:creationId xmlns:p14="http://schemas.microsoft.com/office/powerpoint/2010/main" val="297548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 y="0"/>
            <a:ext cx="12192847" cy="6858000"/>
            <a:chOff x="-119" y="0"/>
            <a:chExt cx="9144635" cy="5143500"/>
          </a:xfrm>
        </p:grpSpPr>
        <p:pic>
          <p:nvPicPr>
            <p:cNvPr id="3" name="object 3"/>
            <p:cNvPicPr/>
            <p:nvPr/>
          </p:nvPicPr>
          <p:blipFill>
            <a:blip r:embed="rId2" cstate="print"/>
            <a:stretch>
              <a:fillRect/>
            </a:stretch>
          </p:blipFill>
          <p:spPr>
            <a:xfrm>
              <a:off x="86709" y="0"/>
              <a:ext cx="3323687" cy="2894781"/>
            </a:xfrm>
            <a:prstGeom prst="rect">
              <a:avLst/>
            </a:prstGeom>
          </p:spPr>
        </p:pic>
        <p:pic>
          <p:nvPicPr>
            <p:cNvPr id="4" name="object 4"/>
            <p:cNvPicPr/>
            <p:nvPr/>
          </p:nvPicPr>
          <p:blipFill>
            <a:blip r:embed="rId3" cstate="print"/>
            <a:stretch>
              <a:fillRect/>
            </a:stretch>
          </p:blipFill>
          <p:spPr>
            <a:xfrm>
              <a:off x="2309117" y="3"/>
              <a:ext cx="6114873" cy="5143496"/>
            </a:xfrm>
            <a:prstGeom prst="rect">
              <a:avLst/>
            </a:prstGeom>
          </p:spPr>
        </p:pic>
        <p:pic>
          <p:nvPicPr>
            <p:cNvPr id="5" name="object 5"/>
            <p:cNvPicPr/>
            <p:nvPr/>
          </p:nvPicPr>
          <p:blipFill>
            <a:blip r:embed="rId4" cstate="print"/>
            <a:stretch>
              <a:fillRect/>
            </a:stretch>
          </p:blipFill>
          <p:spPr>
            <a:xfrm>
              <a:off x="6821782" y="2224676"/>
              <a:ext cx="2322217" cy="2918823"/>
            </a:xfrm>
            <a:prstGeom prst="rect">
              <a:avLst/>
            </a:prstGeom>
          </p:spPr>
        </p:pic>
        <p:pic>
          <p:nvPicPr>
            <p:cNvPr id="6" name="object 6"/>
            <p:cNvPicPr/>
            <p:nvPr/>
          </p:nvPicPr>
          <p:blipFill>
            <a:blip r:embed="rId5" cstate="print"/>
            <a:stretch>
              <a:fillRect/>
            </a:stretch>
          </p:blipFill>
          <p:spPr>
            <a:xfrm>
              <a:off x="0" y="0"/>
              <a:ext cx="1859637" cy="1704381"/>
            </a:xfrm>
            <a:prstGeom prst="rect">
              <a:avLst/>
            </a:prstGeom>
          </p:spPr>
        </p:pic>
        <p:sp>
          <p:nvSpPr>
            <p:cNvPr id="7" name="object 7"/>
            <p:cNvSpPr/>
            <p:nvPr/>
          </p:nvSpPr>
          <p:spPr>
            <a:xfrm>
              <a:off x="-114" y="2592209"/>
              <a:ext cx="9144635" cy="2529840"/>
            </a:xfrm>
            <a:custGeom>
              <a:avLst/>
              <a:gdLst/>
              <a:ahLst/>
              <a:cxnLst/>
              <a:rect l="l" t="t" r="r" b="b"/>
              <a:pathLst>
                <a:path w="9144635" h="2529840">
                  <a:moveTo>
                    <a:pt x="58889" y="1608302"/>
                  </a:moveTo>
                  <a:lnTo>
                    <a:pt x="51866" y="1590065"/>
                  </a:lnTo>
                  <a:lnTo>
                    <a:pt x="33629" y="1583042"/>
                  </a:lnTo>
                  <a:lnTo>
                    <a:pt x="11061" y="1594116"/>
                  </a:lnTo>
                  <a:lnTo>
                    <a:pt x="0" y="1616671"/>
                  </a:lnTo>
                  <a:lnTo>
                    <a:pt x="7010" y="1634909"/>
                  </a:lnTo>
                  <a:lnTo>
                    <a:pt x="25247" y="1641932"/>
                  </a:lnTo>
                  <a:lnTo>
                    <a:pt x="47815" y="1630857"/>
                  </a:lnTo>
                  <a:lnTo>
                    <a:pt x="58889" y="1608302"/>
                  </a:lnTo>
                  <a:close/>
                </a:path>
                <a:path w="9144635" h="2529840">
                  <a:moveTo>
                    <a:pt x="152209" y="1765833"/>
                  </a:moveTo>
                  <a:lnTo>
                    <a:pt x="145605" y="1750669"/>
                  </a:lnTo>
                  <a:lnTo>
                    <a:pt x="130441" y="1744065"/>
                  </a:lnTo>
                  <a:lnTo>
                    <a:pt x="110845" y="1750161"/>
                  </a:lnTo>
                  <a:lnTo>
                    <a:pt x="105689" y="1768817"/>
                  </a:lnTo>
                  <a:lnTo>
                    <a:pt x="112598" y="1783676"/>
                  </a:lnTo>
                  <a:lnTo>
                    <a:pt x="127457" y="1790585"/>
                  </a:lnTo>
                  <a:lnTo>
                    <a:pt x="146113" y="1785429"/>
                  </a:lnTo>
                  <a:lnTo>
                    <a:pt x="152209" y="1765833"/>
                  </a:lnTo>
                  <a:close/>
                </a:path>
                <a:path w="9144635" h="2529840">
                  <a:moveTo>
                    <a:pt x="187236" y="1383969"/>
                  </a:moveTo>
                  <a:lnTo>
                    <a:pt x="180327" y="1369123"/>
                  </a:lnTo>
                  <a:lnTo>
                    <a:pt x="165468" y="1362214"/>
                  </a:lnTo>
                  <a:lnTo>
                    <a:pt x="146812" y="1367370"/>
                  </a:lnTo>
                  <a:lnTo>
                    <a:pt x="140716" y="1386967"/>
                  </a:lnTo>
                  <a:lnTo>
                    <a:pt x="147307" y="1402130"/>
                  </a:lnTo>
                  <a:lnTo>
                    <a:pt x="162471" y="1408734"/>
                  </a:lnTo>
                  <a:lnTo>
                    <a:pt x="182079" y="1402638"/>
                  </a:lnTo>
                  <a:lnTo>
                    <a:pt x="187236" y="1383969"/>
                  </a:lnTo>
                  <a:close/>
                </a:path>
                <a:path w="9144635" h="2529840">
                  <a:moveTo>
                    <a:pt x="215125" y="1534096"/>
                  </a:moveTo>
                  <a:lnTo>
                    <a:pt x="213931" y="1529384"/>
                  </a:lnTo>
                  <a:lnTo>
                    <a:pt x="214312" y="1526235"/>
                  </a:lnTo>
                  <a:lnTo>
                    <a:pt x="211366" y="1523288"/>
                  </a:lnTo>
                  <a:lnTo>
                    <a:pt x="213029" y="1521612"/>
                  </a:lnTo>
                  <a:lnTo>
                    <a:pt x="205663" y="1514246"/>
                  </a:lnTo>
                  <a:lnTo>
                    <a:pt x="203009" y="1508061"/>
                  </a:lnTo>
                  <a:lnTo>
                    <a:pt x="200355" y="1505407"/>
                  </a:lnTo>
                  <a:lnTo>
                    <a:pt x="200063" y="1505115"/>
                  </a:lnTo>
                  <a:lnTo>
                    <a:pt x="196824" y="1505407"/>
                  </a:lnTo>
                  <a:lnTo>
                    <a:pt x="195351" y="1503934"/>
                  </a:lnTo>
                  <a:lnTo>
                    <a:pt x="192214" y="1504137"/>
                  </a:lnTo>
                  <a:lnTo>
                    <a:pt x="185737" y="1504721"/>
                  </a:lnTo>
                  <a:lnTo>
                    <a:pt x="182765" y="1507693"/>
                  </a:lnTo>
                  <a:lnTo>
                    <a:pt x="180936" y="1508277"/>
                  </a:lnTo>
                  <a:lnTo>
                    <a:pt x="179171" y="1510042"/>
                  </a:lnTo>
                  <a:lnTo>
                    <a:pt x="178777" y="1510753"/>
                  </a:lnTo>
                  <a:lnTo>
                    <a:pt x="178676" y="1511769"/>
                  </a:lnTo>
                  <a:lnTo>
                    <a:pt x="171627" y="1518831"/>
                  </a:lnTo>
                  <a:lnTo>
                    <a:pt x="170751" y="1528546"/>
                  </a:lnTo>
                  <a:lnTo>
                    <a:pt x="188429" y="1546225"/>
                  </a:lnTo>
                  <a:lnTo>
                    <a:pt x="188137" y="1549450"/>
                  </a:lnTo>
                  <a:lnTo>
                    <a:pt x="189611" y="1550924"/>
                  </a:lnTo>
                  <a:lnTo>
                    <a:pt x="191376" y="1549158"/>
                  </a:lnTo>
                  <a:lnTo>
                    <a:pt x="194233" y="1552028"/>
                  </a:lnTo>
                  <a:lnTo>
                    <a:pt x="197472" y="1551736"/>
                  </a:lnTo>
                  <a:lnTo>
                    <a:pt x="202476" y="1549692"/>
                  </a:lnTo>
                  <a:lnTo>
                    <a:pt x="205714" y="1549400"/>
                  </a:lnTo>
                  <a:lnTo>
                    <a:pt x="205943" y="1549158"/>
                  </a:lnTo>
                  <a:lnTo>
                    <a:pt x="212775" y="1542338"/>
                  </a:lnTo>
                  <a:lnTo>
                    <a:pt x="214833" y="1537335"/>
                  </a:lnTo>
                  <a:lnTo>
                    <a:pt x="215125" y="1534096"/>
                  </a:lnTo>
                  <a:close/>
                </a:path>
                <a:path w="9144635" h="2529840">
                  <a:moveTo>
                    <a:pt x="339217" y="1660398"/>
                  </a:moveTo>
                  <a:lnTo>
                    <a:pt x="336550" y="1653768"/>
                  </a:lnTo>
                  <a:lnTo>
                    <a:pt x="329920" y="1651101"/>
                  </a:lnTo>
                  <a:lnTo>
                    <a:pt x="321246" y="1654340"/>
                  </a:lnTo>
                  <a:lnTo>
                    <a:pt x="318008" y="1663014"/>
                  </a:lnTo>
                  <a:lnTo>
                    <a:pt x="320675" y="1669643"/>
                  </a:lnTo>
                  <a:lnTo>
                    <a:pt x="327304" y="1672310"/>
                  </a:lnTo>
                  <a:lnTo>
                    <a:pt x="335978" y="1669072"/>
                  </a:lnTo>
                  <a:lnTo>
                    <a:pt x="339217" y="1660398"/>
                  </a:lnTo>
                  <a:close/>
                </a:path>
                <a:path w="9144635" h="2529840">
                  <a:moveTo>
                    <a:pt x="472503" y="1533906"/>
                  </a:moveTo>
                  <a:lnTo>
                    <a:pt x="467512" y="1521675"/>
                  </a:lnTo>
                  <a:lnTo>
                    <a:pt x="455549" y="1516951"/>
                  </a:lnTo>
                  <a:lnTo>
                    <a:pt x="440334" y="1523466"/>
                  </a:lnTo>
                  <a:lnTo>
                    <a:pt x="434759" y="1537741"/>
                  </a:lnTo>
                  <a:lnTo>
                    <a:pt x="439801" y="1549400"/>
                  </a:lnTo>
                  <a:lnTo>
                    <a:pt x="451713" y="1554695"/>
                  </a:lnTo>
                  <a:lnTo>
                    <a:pt x="466763" y="1549908"/>
                  </a:lnTo>
                  <a:lnTo>
                    <a:pt x="472503" y="1533906"/>
                  </a:lnTo>
                  <a:close/>
                </a:path>
                <a:path w="9144635" h="2529840">
                  <a:moveTo>
                    <a:pt x="649109" y="1650111"/>
                  </a:moveTo>
                  <a:lnTo>
                    <a:pt x="645515" y="1619453"/>
                  </a:lnTo>
                  <a:lnTo>
                    <a:pt x="625068" y="1599006"/>
                  </a:lnTo>
                  <a:lnTo>
                    <a:pt x="594410" y="1595399"/>
                  </a:lnTo>
                  <a:lnTo>
                    <a:pt x="560171" y="1615274"/>
                  </a:lnTo>
                  <a:lnTo>
                    <a:pt x="541197" y="1648612"/>
                  </a:lnTo>
                  <a:lnTo>
                    <a:pt x="545236" y="1678825"/>
                  </a:lnTo>
                  <a:lnTo>
                    <a:pt x="565683" y="1699272"/>
                  </a:lnTo>
                  <a:lnTo>
                    <a:pt x="595896" y="1703324"/>
                  </a:lnTo>
                  <a:lnTo>
                    <a:pt x="629246" y="1684337"/>
                  </a:lnTo>
                  <a:lnTo>
                    <a:pt x="649109" y="1650111"/>
                  </a:lnTo>
                  <a:close/>
                </a:path>
                <a:path w="9144635" h="2529840">
                  <a:moveTo>
                    <a:pt x="9144114" y="2105672"/>
                  </a:moveTo>
                  <a:lnTo>
                    <a:pt x="9061056" y="2169198"/>
                  </a:lnTo>
                  <a:lnTo>
                    <a:pt x="8980335" y="2229713"/>
                  </a:lnTo>
                  <a:lnTo>
                    <a:pt x="8899068" y="2289505"/>
                  </a:lnTo>
                  <a:lnTo>
                    <a:pt x="8776183" y="2377871"/>
                  </a:lnTo>
                  <a:lnTo>
                    <a:pt x="8652142" y="2464790"/>
                  </a:lnTo>
                  <a:lnTo>
                    <a:pt x="8580069" y="2512466"/>
                  </a:lnTo>
                  <a:lnTo>
                    <a:pt x="8576577" y="2514625"/>
                  </a:lnTo>
                  <a:lnTo>
                    <a:pt x="8576056" y="2518257"/>
                  </a:lnTo>
                  <a:lnTo>
                    <a:pt x="8579002" y="2525763"/>
                  </a:lnTo>
                  <a:lnTo>
                    <a:pt x="8584489" y="2529319"/>
                  </a:lnTo>
                  <a:lnTo>
                    <a:pt x="8633066" y="2497239"/>
                  </a:lnTo>
                  <a:lnTo>
                    <a:pt x="8719528" y="2439022"/>
                  </a:lnTo>
                  <a:lnTo>
                    <a:pt x="8805481" y="2379789"/>
                  </a:lnTo>
                  <a:lnTo>
                    <a:pt x="8890876" y="2319617"/>
                  </a:lnTo>
                  <a:lnTo>
                    <a:pt x="8975674" y="2258618"/>
                  </a:lnTo>
                  <a:lnTo>
                    <a:pt x="9059850" y="2196884"/>
                  </a:lnTo>
                  <a:lnTo>
                    <a:pt x="9144114" y="2133917"/>
                  </a:lnTo>
                  <a:lnTo>
                    <a:pt x="9144114" y="2105672"/>
                  </a:lnTo>
                  <a:close/>
                </a:path>
                <a:path w="9144635" h="2529840">
                  <a:moveTo>
                    <a:pt x="9144114" y="1541538"/>
                  </a:moveTo>
                  <a:lnTo>
                    <a:pt x="9096654" y="1601190"/>
                  </a:lnTo>
                  <a:lnTo>
                    <a:pt x="9073578" y="1647494"/>
                  </a:lnTo>
                  <a:lnTo>
                    <a:pt x="9061691" y="1694688"/>
                  </a:lnTo>
                  <a:lnTo>
                    <a:pt x="9059697" y="1711083"/>
                  </a:lnTo>
                  <a:lnTo>
                    <a:pt x="9059774" y="1712734"/>
                  </a:lnTo>
                  <a:lnTo>
                    <a:pt x="9060053" y="1714334"/>
                  </a:lnTo>
                  <a:lnTo>
                    <a:pt x="9062453" y="1720456"/>
                  </a:lnTo>
                  <a:lnTo>
                    <a:pt x="9066746" y="1724139"/>
                  </a:lnTo>
                  <a:lnTo>
                    <a:pt x="9073058" y="1723377"/>
                  </a:lnTo>
                  <a:lnTo>
                    <a:pt x="9123756" y="1711083"/>
                  </a:lnTo>
                  <a:lnTo>
                    <a:pt x="9144114" y="1704530"/>
                  </a:lnTo>
                  <a:lnTo>
                    <a:pt x="9144114" y="1695742"/>
                  </a:lnTo>
                  <a:lnTo>
                    <a:pt x="9144114" y="1679917"/>
                  </a:lnTo>
                  <a:lnTo>
                    <a:pt x="9134157" y="1682991"/>
                  </a:lnTo>
                  <a:lnTo>
                    <a:pt x="9118143" y="1687677"/>
                  </a:lnTo>
                  <a:lnTo>
                    <a:pt x="9102090" y="1691970"/>
                  </a:lnTo>
                  <a:lnTo>
                    <a:pt x="9085732" y="1695742"/>
                  </a:lnTo>
                  <a:lnTo>
                    <a:pt x="9099220" y="1646186"/>
                  </a:lnTo>
                  <a:lnTo>
                    <a:pt x="9122943" y="1601343"/>
                  </a:lnTo>
                  <a:lnTo>
                    <a:pt x="9144114" y="1574088"/>
                  </a:lnTo>
                  <a:lnTo>
                    <a:pt x="9144114" y="1541538"/>
                  </a:lnTo>
                  <a:close/>
                </a:path>
                <a:path w="9144635" h="2529840">
                  <a:moveTo>
                    <a:pt x="9144114" y="847280"/>
                  </a:moveTo>
                  <a:lnTo>
                    <a:pt x="9041917" y="915339"/>
                  </a:lnTo>
                  <a:lnTo>
                    <a:pt x="9000668" y="944295"/>
                  </a:lnTo>
                  <a:lnTo>
                    <a:pt x="8959837" y="974521"/>
                  </a:lnTo>
                  <a:lnTo>
                    <a:pt x="8919832" y="1006157"/>
                  </a:lnTo>
                  <a:lnTo>
                    <a:pt x="8881059" y="1039355"/>
                  </a:lnTo>
                  <a:lnTo>
                    <a:pt x="8843886" y="1074229"/>
                  </a:lnTo>
                  <a:lnTo>
                    <a:pt x="8808733" y="1110919"/>
                  </a:lnTo>
                  <a:lnTo>
                    <a:pt x="8775967" y="1149591"/>
                  </a:lnTo>
                  <a:lnTo>
                    <a:pt x="8746007" y="1190345"/>
                  </a:lnTo>
                  <a:lnTo>
                    <a:pt x="8719248" y="1233347"/>
                  </a:lnTo>
                  <a:lnTo>
                    <a:pt x="8696071" y="1278712"/>
                  </a:lnTo>
                  <a:lnTo>
                    <a:pt x="8673389" y="1339481"/>
                  </a:lnTo>
                  <a:lnTo>
                    <a:pt x="8658517" y="1403616"/>
                  </a:lnTo>
                  <a:lnTo>
                    <a:pt x="8657907" y="1406131"/>
                  </a:lnTo>
                  <a:lnTo>
                    <a:pt x="8720722" y="1421142"/>
                  </a:lnTo>
                  <a:lnTo>
                    <a:pt x="8771598" y="1415135"/>
                  </a:lnTo>
                  <a:lnTo>
                    <a:pt x="8821395" y="1402346"/>
                  </a:lnTo>
                  <a:lnTo>
                    <a:pt x="8843759" y="1393939"/>
                  </a:lnTo>
                  <a:lnTo>
                    <a:pt x="8869947" y="1384109"/>
                  </a:lnTo>
                  <a:lnTo>
                    <a:pt x="8917127" y="1361706"/>
                  </a:lnTo>
                  <a:lnTo>
                    <a:pt x="8962784" y="1336484"/>
                  </a:lnTo>
                  <a:lnTo>
                    <a:pt x="9004744" y="1311135"/>
                  </a:lnTo>
                  <a:lnTo>
                    <a:pt x="9046299" y="1284795"/>
                  </a:lnTo>
                  <a:lnTo>
                    <a:pt x="9087536" y="1257630"/>
                  </a:lnTo>
                  <a:lnTo>
                    <a:pt x="9128506" y="1229817"/>
                  </a:lnTo>
                  <a:lnTo>
                    <a:pt x="9144114" y="1218971"/>
                  </a:lnTo>
                  <a:lnTo>
                    <a:pt x="9144114" y="1186218"/>
                  </a:lnTo>
                  <a:lnTo>
                    <a:pt x="9136075" y="1191793"/>
                  </a:lnTo>
                  <a:lnTo>
                    <a:pt x="9092311" y="1221701"/>
                  </a:lnTo>
                  <a:lnTo>
                    <a:pt x="9048305" y="1251191"/>
                  </a:lnTo>
                  <a:lnTo>
                    <a:pt x="9008910" y="1276883"/>
                  </a:lnTo>
                  <a:lnTo>
                    <a:pt x="8968829" y="1302308"/>
                  </a:lnTo>
                  <a:lnTo>
                    <a:pt x="8927922" y="1326464"/>
                  </a:lnTo>
                  <a:lnTo>
                    <a:pt x="8886025" y="1348359"/>
                  </a:lnTo>
                  <a:lnTo>
                    <a:pt x="8842985" y="1367002"/>
                  </a:lnTo>
                  <a:lnTo>
                    <a:pt x="8798623" y="1381404"/>
                  </a:lnTo>
                  <a:lnTo>
                    <a:pt x="8752802" y="1390561"/>
                  </a:lnTo>
                  <a:lnTo>
                    <a:pt x="8701126" y="1393939"/>
                  </a:lnTo>
                  <a:lnTo>
                    <a:pt x="8684311" y="1393190"/>
                  </a:lnTo>
                  <a:lnTo>
                    <a:pt x="8697036" y="1344041"/>
                  </a:lnTo>
                  <a:lnTo>
                    <a:pt x="8714461" y="1297279"/>
                  </a:lnTo>
                  <a:lnTo>
                    <a:pt x="8736139" y="1252816"/>
                  </a:lnTo>
                  <a:lnTo>
                    <a:pt x="8761654" y="1210538"/>
                  </a:lnTo>
                  <a:lnTo>
                    <a:pt x="8790572" y="1170368"/>
                  </a:lnTo>
                  <a:lnTo>
                    <a:pt x="8822423" y="1132179"/>
                  </a:lnTo>
                  <a:lnTo>
                    <a:pt x="8856815" y="1095895"/>
                  </a:lnTo>
                  <a:lnTo>
                    <a:pt x="8893277" y="1061389"/>
                  </a:lnTo>
                  <a:lnTo>
                    <a:pt x="8931402" y="1028598"/>
                  </a:lnTo>
                  <a:lnTo>
                    <a:pt x="8970734" y="997394"/>
                  </a:lnTo>
                  <a:lnTo>
                    <a:pt x="9010840" y="967689"/>
                  </a:lnTo>
                  <a:lnTo>
                    <a:pt x="9050553" y="938974"/>
                  </a:lnTo>
                  <a:lnTo>
                    <a:pt x="9091016" y="911390"/>
                  </a:lnTo>
                  <a:lnTo>
                    <a:pt x="9132049" y="884669"/>
                  </a:lnTo>
                  <a:lnTo>
                    <a:pt x="9144114" y="877062"/>
                  </a:lnTo>
                  <a:lnTo>
                    <a:pt x="9144114" y="847280"/>
                  </a:lnTo>
                  <a:close/>
                </a:path>
                <a:path w="9144635" h="2529840">
                  <a:moveTo>
                    <a:pt x="9144114" y="304546"/>
                  </a:moveTo>
                  <a:lnTo>
                    <a:pt x="9092019" y="335991"/>
                  </a:lnTo>
                  <a:lnTo>
                    <a:pt x="9050160" y="361619"/>
                  </a:lnTo>
                  <a:lnTo>
                    <a:pt x="9008516" y="387540"/>
                  </a:lnTo>
                  <a:lnTo>
                    <a:pt x="8967127" y="413867"/>
                  </a:lnTo>
                  <a:lnTo>
                    <a:pt x="8926043" y="440664"/>
                  </a:lnTo>
                  <a:lnTo>
                    <a:pt x="8885352" y="468007"/>
                  </a:lnTo>
                  <a:lnTo>
                    <a:pt x="8845093" y="495985"/>
                  </a:lnTo>
                  <a:lnTo>
                    <a:pt x="8805342" y="524687"/>
                  </a:lnTo>
                  <a:lnTo>
                    <a:pt x="8766137" y="554177"/>
                  </a:lnTo>
                  <a:lnTo>
                    <a:pt x="8727554" y="584542"/>
                  </a:lnTo>
                  <a:lnTo>
                    <a:pt x="8689645" y="615861"/>
                  </a:lnTo>
                  <a:lnTo>
                    <a:pt x="8658631" y="644232"/>
                  </a:lnTo>
                  <a:lnTo>
                    <a:pt x="8627948" y="672896"/>
                  </a:lnTo>
                  <a:lnTo>
                    <a:pt x="8597875" y="702132"/>
                  </a:lnTo>
                  <a:lnTo>
                    <a:pt x="8568741" y="732205"/>
                  </a:lnTo>
                  <a:lnTo>
                    <a:pt x="8540229" y="760806"/>
                  </a:lnTo>
                  <a:lnTo>
                    <a:pt x="8513928" y="790943"/>
                  </a:lnTo>
                  <a:lnTo>
                    <a:pt x="8489874" y="822642"/>
                  </a:lnTo>
                  <a:lnTo>
                    <a:pt x="8468055" y="855916"/>
                  </a:lnTo>
                  <a:lnTo>
                    <a:pt x="8445525" y="913358"/>
                  </a:lnTo>
                  <a:lnTo>
                    <a:pt x="8443671" y="943267"/>
                  </a:lnTo>
                  <a:lnTo>
                    <a:pt x="8450174" y="972553"/>
                  </a:lnTo>
                  <a:lnTo>
                    <a:pt x="8473427" y="1004316"/>
                  </a:lnTo>
                  <a:lnTo>
                    <a:pt x="8520366" y="1027874"/>
                  </a:lnTo>
                  <a:lnTo>
                    <a:pt x="8547062" y="1030287"/>
                  </a:lnTo>
                  <a:lnTo>
                    <a:pt x="8578469" y="1027658"/>
                  </a:lnTo>
                  <a:lnTo>
                    <a:pt x="8638413" y="1013028"/>
                  </a:lnTo>
                  <a:lnTo>
                    <a:pt x="8704821" y="980186"/>
                  </a:lnTo>
                  <a:lnTo>
                    <a:pt x="8742566" y="958380"/>
                  </a:lnTo>
                  <a:lnTo>
                    <a:pt x="8779777" y="935583"/>
                  </a:lnTo>
                  <a:lnTo>
                    <a:pt x="8856434" y="886269"/>
                  </a:lnTo>
                  <a:lnTo>
                    <a:pt x="8896350" y="859980"/>
                  </a:lnTo>
                  <a:lnTo>
                    <a:pt x="8935999" y="833158"/>
                  </a:lnTo>
                  <a:lnTo>
                    <a:pt x="8975357" y="805764"/>
                  </a:lnTo>
                  <a:lnTo>
                    <a:pt x="9014396" y="777786"/>
                  </a:lnTo>
                  <a:lnTo>
                    <a:pt x="9053081" y="749223"/>
                  </a:lnTo>
                  <a:lnTo>
                    <a:pt x="9091371" y="720039"/>
                  </a:lnTo>
                  <a:lnTo>
                    <a:pt x="9129268" y="690245"/>
                  </a:lnTo>
                  <a:lnTo>
                    <a:pt x="9144114" y="678243"/>
                  </a:lnTo>
                  <a:lnTo>
                    <a:pt x="9144114" y="641388"/>
                  </a:lnTo>
                  <a:lnTo>
                    <a:pt x="9104122" y="673315"/>
                  </a:lnTo>
                  <a:lnTo>
                    <a:pt x="9063253" y="705002"/>
                  </a:lnTo>
                  <a:lnTo>
                    <a:pt x="9021915" y="736092"/>
                  </a:lnTo>
                  <a:lnTo>
                    <a:pt x="8980157" y="766584"/>
                  </a:lnTo>
                  <a:lnTo>
                    <a:pt x="8937955" y="796467"/>
                  </a:lnTo>
                  <a:lnTo>
                    <a:pt x="8895321" y="825728"/>
                  </a:lnTo>
                  <a:lnTo>
                    <a:pt x="8852281" y="854367"/>
                  </a:lnTo>
                  <a:lnTo>
                    <a:pt x="8808834" y="882357"/>
                  </a:lnTo>
                  <a:lnTo>
                    <a:pt x="8764981" y="909726"/>
                  </a:lnTo>
                  <a:lnTo>
                    <a:pt x="8720747" y="936434"/>
                  </a:lnTo>
                  <a:lnTo>
                    <a:pt x="8676132" y="962494"/>
                  </a:lnTo>
                  <a:lnTo>
                    <a:pt x="8639124" y="979944"/>
                  </a:lnTo>
                  <a:lnTo>
                    <a:pt x="8592566" y="994791"/>
                  </a:lnTo>
                  <a:lnTo>
                    <a:pt x="8544357" y="1000467"/>
                  </a:lnTo>
                  <a:lnTo>
                    <a:pt x="8502459" y="990396"/>
                  </a:lnTo>
                  <a:lnTo>
                    <a:pt x="8474812" y="958024"/>
                  </a:lnTo>
                  <a:lnTo>
                    <a:pt x="8473491" y="954659"/>
                  </a:lnTo>
                  <a:lnTo>
                    <a:pt x="8472386" y="951217"/>
                  </a:lnTo>
                  <a:lnTo>
                    <a:pt x="8471484" y="947470"/>
                  </a:lnTo>
                  <a:lnTo>
                    <a:pt x="8471891" y="910653"/>
                  </a:lnTo>
                  <a:lnTo>
                    <a:pt x="8506676" y="843165"/>
                  </a:lnTo>
                  <a:lnTo>
                    <a:pt x="8557730" y="781634"/>
                  </a:lnTo>
                  <a:lnTo>
                    <a:pt x="8586762" y="749795"/>
                  </a:lnTo>
                  <a:lnTo>
                    <a:pt x="8616544" y="718870"/>
                  </a:lnTo>
                  <a:lnTo>
                    <a:pt x="8646820" y="688797"/>
                  </a:lnTo>
                  <a:lnTo>
                    <a:pt x="8684019" y="655497"/>
                  </a:lnTo>
                  <a:lnTo>
                    <a:pt x="8721979" y="623265"/>
                  </a:lnTo>
                  <a:lnTo>
                    <a:pt x="8760676" y="592010"/>
                  </a:lnTo>
                  <a:lnTo>
                    <a:pt x="8800033" y="561682"/>
                  </a:lnTo>
                  <a:lnTo>
                    <a:pt x="8840013" y="532180"/>
                  </a:lnTo>
                  <a:lnTo>
                    <a:pt x="8880538" y="503453"/>
                  </a:lnTo>
                  <a:lnTo>
                    <a:pt x="8921559" y="475424"/>
                  </a:lnTo>
                  <a:lnTo>
                    <a:pt x="8963025" y="448017"/>
                  </a:lnTo>
                  <a:lnTo>
                    <a:pt x="9004871" y="421157"/>
                  </a:lnTo>
                  <a:lnTo>
                    <a:pt x="9047035" y="394779"/>
                  </a:lnTo>
                  <a:lnTo>
                    <a:pt x="9089492" y="368808"/>
                  </a:lnTo>
                  <a:lnTo>
                    <a:pt x="9144114" y="336067"/>
                  </a:lnTo>
                  <a:lnTo>
                    <a:pt x="9144114" y="304546"/>
                  </a:lnTo>
                  <a:close/>
                </a:path>
                <a:path w="9144635" h="2529840">
                  <a:moveTo>
                    <a:pt x="9144114" y="0"/>
                  </a:moveTo>
                  <a:lnTo>
                    <a:pt x="8561807" y="436778"/>
                  </a:lnTo>
                  <a:lnTo>
                    <a:pt x="8480920" y="496544"/>
                  </a:lnTo>
                  <a:lnTo>
                    <a:pt x="8476209" y="501700"/>
                  </a:lnTo>
                  <a:lnTo>
                    <a:pt x="8493658" y="523836"/>
                  </a:lnTo>
                  <a:lnTo>
                    <a:pt x="8501291" y="520954"/>
                  </a:lnTo>
                  <a:lnTo>
                    <a:pt x="8747138" y="336067"/>
                  </a:lnTo>
                  <a:lnTo>
                    <a:pt x="9142463" y="39090"/>
                  </a:lnTo>
                  <a:lnTo>
                    <a:pt x="9144114" y="37871"/>
                  </a:lnTo>
                  <a:lnTo>
                    <a:pt x="9144114" y="0"/>
                  </a:lnTo>
                  <a:close/>
                </a:path>
              </a:pathLst>
            </a:custGeom>
            <a:solidFill>
              <a:srgbClr val="3C8DA0"/>
            </a:solidFill>
          </p:spPr>
          <p:txBody>
            <a:bodyPr wrap="square" lIns="0" tIns="0" rIns="0" bIns="0" rtlCol="0"/>
            <a:lstStyle/>
            <a:p>
              <a:endParaRPr sz="3733"/>
            </a:p>
          </p:txBody>
        </p:sp>
        <p:pic>
          <p:nvPicPr>
            <p:cNvPr id="8" name="object 8"/>
            <p:cNvPicPr/>
            <p:nvPr/>
          </p:nvPicPr>
          <p:blipFill>
            <a:blip r:embed="rId6" cstate="print"/>
            <a:stretch>
              <a:fillRect/>
            </a:stretch>
          </p:blipFill>
          <p:spPr>
            <a:xfrm>
              <a:off x="241950" y="4290861"/>
              <a:ext cx="69265" cy="71028"/>
            </a:xfrm>
            <a:prstGeom prst="rect">
              <a:avLst/>
            </a:prstGeom>
          </p:spPr>
        </p:pic>
        <p:pic>
          <p:nvPicPr>
            <p:cNvPr id="9" name="object 9"/>
            <p:cNvPicPr/>
            <p:nvPr/>
          </p:nvPicPr>
          <p:blipFill>
            <a:blip r:embed="rId7" cstate="print"/>
            <a:stretch>
              <a:fillRect/>
            </a:stretch>
          </p:blipFill>
          <p:spPr>
            <a:xfrm>
              <a:off x="392022" y="4539290"/>
              <a:ext cx="67753" cy="67752"/>
            </a:xfrm>
            <a:prstGeom prst="rect">
              <a:avLst/>
            </a:prstGeom>
          </p:spPr>
        </p:pic>
        <p:sp>
          <p:nvSpPr>
            <p:cNvPr id="10" name="object 10"/>
            <p:cNvSpPr/>
            <p:nvPr/>
          </p:nvSpPr>
          <p:spPr>
            <a:xfrm>
              <a:off x="569480" y="4300347"/>
              <a:ext cx="235585" cy="346075"/>
            </a:xfrm>
            <a:custGeom>
              <a:avLst/>
              <a:gdLst/>
              <a:ahLst/>
              <a:cxnLst/>
              <a:rect l="l" t="t" r="r" b="b"/>
              <a:pathLst>
                <a:path w="235584" h="346075">
                  <a:moveTo>
                    <a:pt x="59334" y="26644"/>
                  </a:moveTo>
                  <a:lnTo>
                    <a:pt x="51638" y="7708"/>
                  </a:lnTo>
                  <a:lnTo>
                    <a:pt x="32689" y="0"/>
                  </a:lnTo>
                  <a:lnTo>
                    <a:pt x="8559" y="9613"/>
                  </a:lnTo>
                  <a:lnTo>
                    <a:pt x="0" y="32702"/>
                  </a:lnTo>
                  <a:lnTo>
                    <a:pt x="8051" y="51295"/>
                  </a:lnTo>
                  <a:lnTo>
                    <a:pt x="26644" y="59347"/>
                  </a:lnTo>
                  <a:lnTo>
                    <a:pt x="49733" y="50774"/>
                  </a:lnTo>
                  <a:lnTo>
                    <a:pt x="59334" y="26644"/>
                  </a:lnTo>
                  <a:close/>
                </a:path>
                <a:path w="235584" h="346075">
                  <a:moveTo>
                    <a:pt x="235546" y="311962"/>
                  </a:moveTo>
                  <a:lnTo>
                    <a:pt x="228549" y="293763"/>
                  </a:lnTo>
                  <a:lnTo>
                    <a:pt x="210337" y="286753"/>
                  </a:lnTo>
                  <a:lnTo>
                    <a:pt x="187794" y="297853"/>
                  </a:lnTo>
                  <a:lnTo>
                    <a:pt x="176644" y="320446"/>
                  </a:lnTo>
                  <a:lnTo>
                    <a:pt x="183629" y="338670"/>
                  </a:lnTo>
                  <a:lnTo>
                    <a:pt x="201853" y="345655"/>
                  </a:lnTo>
                  <a:lnTo>
                    <a:pt x="224459" y="334518"/>
                  </a:lnTo>
                  <a:lnTo>
                    <a:pt x="235546" y="311962"/>
                  </a:lnTo>
                  <a:close/>
                </a:path>
              </a:pathLst>
            </a:custGeom>
            <a:solidFill>
              <a:srgbClr val="3C8DA0"/>
            </a:solidFill>
          </p:spPr>
          <p:txBody>
            <a:bodyPr wrap="square" lIns="0" tIns="0" rIns="0" bIns="0" rtlCol="0"/>
            <a:lstStyle/>
            <a:p>
              <a:endParaRPr sz="3733"/>
            </a:p>
          </p:txBody>
        </p:sp>
        <p:pic>
          <p:nvPicPr>
            <p:cNvPr id="11" name="object 11"/>
            <p:cNvPicPr/>
            <p:nvPr/>
          </p:nvPicPr>
          <p:blipFill>
            <a:blip r:embed="rId8" cstate="print"/>
            <a:stretch>
              <a:fillRect/>
            </a:stretch>
          </p:blipFill>
          <p:spPr>
            <a:xfrm>
              <a:off x="887064" y="4359609"/>
              <a:ext cx="146938" cy="100708"/>
            </a:xfrm>
            <a:prstGeom prst="rect">
              <a:avLst/>
            </a:prstGeom>
          </p:spPr>
        </p:pic>
        <p:pic>
          <p:nvPicPr>
            <p:cNvPr id="12" name="object 12"/>
            <p:cNvPicPr/>
            <p:nvPr/>
          </p:nvPicPr>
          <p:blipFill>
            <a:blip r:embed="rId9" cstate="print"/>
            <a:stretch>
              <a:fillRect/>
            </a:stretch>
          </p:blipFill>
          <p:spPr>
            <a:xfrm>
              <a:off x="1004063" y="4763015"/>
              <a:ext cx="65926" cy="65925"/>
            </a:xfrm>
            <a:prstGeom prst="rect">
              <a:avLst/>
            </a:prstGeom>
          </p:spPr>
        </p:pic>
        <p:pic>
          <p:nvPicPr>
            <p:cNvPr id="13" name="object 13"/>
            <p:cNvPicPr/>
            <p:nvPr/>
          </p:nvPicPr>
          <p:blipFill>
            <a:blip r:embed="rId10" cstate="print"/>
            <a:stretch>
              <a:fillRect/>
            </a:stretch>
          </p:blipFill>
          <p:spPr>
            <a:xfrm>
              <a:off x="1313451" y="4404548"/>
              <a:ext cx="70980" cy="70979"/>
            </a:xfrm>
            <a:prstGeom prst="rect">
              <a:avLst/>
            </a:prstGeom>
          </p:spPr>
        </p:pic>
        <p:pic>
          <p:nvPicPr>
            <p:cNvPr id="14" name="object 14"/>
            <p:cNvPicPr/>
            <p:nvPr/>
          </p:nvPicPr>
          <p:blipFill>
            <a:blip r:embed="rId11" cstate="print"/>
            <a:stretch>
              <a:fillRect/>
            </a:stretch>
          </p:blipFill>
          <p:spPr>
            <a:xfrm>
              <a:off x="1250525" y="4785004"/>
              <a:ext cx="76714" cy="77548"/>
            </a:xfrm>
            <a:prstGeom prst="rect">
              <a:avLst/>
            </a:prstGeom>
          </p:spPr>
        </p:pic>
        <p:sp>
          <p:nvSpPr>
            <p:cNvPr id="15" name="object 15"/>
            <p:cNvSpPr/>
            <p:nvPr/>
          </p:nvSpPr>
          <p:spPr>
            <a:xfrm>
              <a:off x="1446090" y="4620689"/>
              <a:ext cx="46990" cy="46990"/>
            </a:xfrm>
            <a:custGeom>
              <a:avLst/>
              <a:gdLst/>
              <a:ahLst/>
              <a:cxnLst/>
              <a:rect l="l" t="t" r="r" b="b"/>
              <a:pathLst>
                <a:path w="46990" h="46989">
                  <a:moveTo>
                    <a:pt x="20199" y="46940"/>
                  </a:moveTo>
                  <a:lnTo>
                    <a:pt x="5799" y="41140"/>
                  </a:lnTo>
                  <a:lnTo>
                    <a:pt x="0" y="26740"/>
                  </a:lnTo>
                  <a:lnTo>
                    <a:pt x="8309" y="9249"/>
                  </a:lnTo>
                  <a:lnTo>
                    <a:pt x="26741" y="0"/>
                  </a:lnTo>
                  <a:lnTo>
                    <a:pt x="41454" y="5486"/>
                  </a:lnTo>
                  <a:lnTo>
                    <a:pt x="46940" y="20199"/>
                  </a:lnTo>
                  <a:lnTo>
                    <a:pt x="37690" y="38630"/>
                  </a:lnTo>
                  <a:lnTo>
                    <a:pt x="20199" y="46940"/>
                  </a:lnTo>
                  <a:close/>
                </a:path>
              </a:pathLst>
            </a:custGeom>
            <a:solidFill>
              <a:srgbClr val="3C8DA0"/>
            </a:solidFill>
          </p:spPr>
          <p:txBody>
            <a:bodyPr wrap="square" lIns="0" tIns="0" rIns="0" bIns="0" rtlCol="0"/>
            <a:lstStyle/>
            <a:p>
              <a:endParaRPr sz="3733"/>
            </a:p>
          </p:txBody>
        </p:sp>
        <p:pic>
          <p:nvPicPr>
            <p:cNvPr id="16" name="object 16"/>
            <p:cNvPicPr/>
            <p:nvPr/>
          </p:nvPicPr>
          <p:blipFill>
            <a:blip r:embed="rId12" cstate="print"/>
            <a:stretch>
              <a:fillRect/>
            </a:stretch>
          </p:blipFill>
          <p:spPr>
            <a:xfrm>
              <a:off x="1549379" y="4556974"/>
              <a:ext cx="74970" cy="74969"/>
            </a:xfrm>
            <a:prstGeom prst="rect">
              <a:avLst/>
            </a:prstGeom>
          </p:spPr>
        </p:pic>
        <p:sp>
          <p:nvSpPr>
            <p:cNvPr id="17" name="object 17"/>
            <p:cNvSpPr/>
            <p:nvPr/>
          </p:nvSpPr>
          <p:spPr>
            <a:xfrm>
              <a:off x="1413192" y="4894110"/>
              <a:ext cx="169545" cy="57785"/>
            </a:xfrm>
            <a:custGeom>
              <a:avLst/>
              <a:gdLst/>
              <a:ahLst/>
              <a:cxnLst/>
              <a:rect l="l" t="t" r="r" b="b"/>
              <a:pathLst>
                <a:path w="169544" h="57785">
                  <a:moveTo>
                    <a:pt x="37769" y="16979"/>
                  </a:moveTo>
                  <a:lnTo>
                    <a:pt x="32778" y="4711"/>
                  </a:lnTo>
                  <a:lnTo>
                    <a:pt x="20789" y="0"/>
                  </a:lnTo>
                  <a:lnTo>
                    <a:pt x="5524" y="6565"/>
                  </a:lnTo>
                  <a:lnTo>
                    <a:pt x="0" y="20777"/>
                  </a:lnTo>
                  <a:lnTo>
                    <a:pt x="5067" y="32423"/>
                  </a:lnTo>
                  <a:lnTo>
                    <a:pt x="16979" y="37769"/>
                  </a:lnTo>
                  <a:lnTo>
                    <a:pt x="32029" y="33070"/>
                  </a:lnTo>
                  <a:lnTo>
                    <a:pt x="37769" y="16979"/>
                  </a:lnTo>
                  <a:close/>
                </a:path>
                <a:path w="169544" h="57785">
                  <a:moveTo>
                    <a:pt x="169341" y="29984"/>
                  </a:moveTo>
                  <a:lnTo>
                    <a:pt x="162661" y="14071"/>
                  </a:lnTo>
                  <a:lnTo>
                    <a:pt x="146761" y="7404"/>
                  </a:lnTo>
                  <a:lnTo>
                    <a:pt x="126606" y="14935"/>
                  </a:lnTo>
                  <a:lnTo>
                    <a:pt x="119075" y="35077"/>
                  </a:lnTo>
                  <a:lnTo>
                    <a:pt x="125755" y="50990"/>
                  </a:lnTo>
                  <a:lnTo>
                    <a:pt x="141655" y="57658"/>
                  </a:lnTo>
                  <a:lnTo>
                    <a:pt x="161810" y="50126"/>
                  </a:lnTo>
                  <a:lnTo>
                    <a:pt x="169341" y="29984"/>
                  </a:lnTo>
                  <a:close/>
                </a:path>
              </a:pathLst>
            </a:custGeom>
            <a:solidFill>
              <a:srgbClr val="3C8DA0"/>
            </a:solidFill>
          </p:spPr>
          <p:txBody>
            <a:bodyPr wrap="square" lIns="0" tIns="0" rIns="0" bIns="0" rtlCol="0"/>
            <a:lstStyle/>
            <a:p>
              <a:endParaRPr sz="3733"/>
            </a:p>
          </p:txBody>
        </p:sp>
        <p:pic>
          <p:nvPicPr>
            <p:cNvPr id="18" name="object 18"/>
            <p:cNvPicPr/>
            <p:nvPr/>
          </p:nvPicPr>
          <p:blipFill>
            <a:blip r:embed="rId13" cstate="print"/>
            <a:stretch>
              <a:fillRect/>
            </a:stretch>
          </p:blipFill>
          <p:spPr>
            <a:xfrm>
              <a:off x="1191066" y="4115657"/>
              <a:ext cx="86894" cy="86893"/>
            </a:xfrm>
            <a:prstGeom prst="rect">
              <a:avLst/>
            </a:prstGeom>
          </p:spPr>
        </p:pic>
        <p:sp>
          <p:nvSpPr>
            <p:cNvPr id="19" name="object 19"/>
            <p:cNvSpPr/>
            <p:nvPr/>
          </p:nvSpPr>
          <p:spPr>
            <a:xfrm>
              <a:off x="336491" y="4927268"/>
              <a:ext cx="15240" cy="15240"/>
            </a:xfrm>
            <a:custGeom>
              <a:avLst/>
              <a:gdLst/>
              <a:ahLst/>
              <a:cxnLst/>
              <a:rect l="l" t="t" r="r" b="b"/>
              <a:pathLst>
                <a:path w="15239" h="15239">
                  <a:moveTo>
                    <a:pt x="6674" y="14612"/>
                  </a:moveTo>
                  <a:lnTo>
                    <a:pt x="2152" y="12736"/>
                  </a:lnTo>
                  <a:lnTo>
                    <a:pt x="0" y="7938"/>
                  </a:lnTo>
                  <a:lnTo>
                    <a:pt x="1737" y="1736"/>
                  </a:lnTo>
                  <a:lnTo>
                    <a:pt x="7938" y="0"/>
                  </a:lnTo>
                  <a:lnTo>
                    <a:pt x="12737" y="2152"/>
                  </a:lnTo>
                  <a:lnTo>
                    <a:pt x="14613" y="6674"/>
                  </a:lnTo>
                  <a:lnTo>
                    <a:pt x="12047" y="12047"/>
                  </a:lnTo>
                  <a:lnTo>
                    <a:pt x="6674" y="14612"/>
                  </a:lnTo>
                  <a:close/>
                </a:path>
              </a:pathLst>
            </a:custGeom>
            <a:solidFill>
              <a:srgbClr val="3C8DA0"/>
            </a:solidFill>
          </p:spPr>
          <p:txBody>
            <a:bodyPr wrap="square" lIns="0" tIns="0" rIns="0" bIns="0" rtlCol="0"/>
            <a:lstStyle/>
            <a:p>
              <a:endParaRPr sz="3733"/>
            </a:p>
          </p:txBody>
        </p:sp>
        <p:pic>
          <p:nvPicPr>
            <p:cNvPr id="20" name="object 20"/>
            <p:cNvPicPr/>
            <p:nvPr/>
          </p:nvPicPr>
          <p:blipFill>
            <a:blip r:embed="rId14" cstate="print"/>
            <a:stretch>
              <a:fillRect/>
            </a:stretch>
          </p:blipFill>
          <p:spPr>
            <a:xfrm>
              <a:off x="179294" y="4660931"/>
              <a:ext cx="66917" cy="66916"/>
            </a:xfrm>
            <a:prstGeom prst="rect">
              <a:avLst/>
            </a:prstGeom>
          </p:spPr>
        </p:pic>
        <p:sp>
          <p:nvSpPr>
            <p:cNvPr id="21" name="object 21"/>
            <p:cNvSpPr/>
            <p:nvPr/>
          </p:nvSpPr>
          <p:spPr>
            <a:xfrm>
              <a:off x="2823" y="4581345"/>
              <a:ext cx="45720" cy="42545"/>
            </a:xfrm>
            <a:custGeom>
              <a:avLst/>
              <a:gdLst/>
              <a:ahLst/>
              <a:cxnLst/>
              <a:rect l="l" t="t" r="r" b="b"/>
              <a:pathLst>
                <a:path w="45720" h="42545">
                  <a:moveTo>
                    <a:pt x="12074" y="41972"/>
                  </a:moveTo>
                  <a:lnTo>
                    <a:pt x="7364" y="40790"/>
                  </a:lnTo>
                  <a:lnTo>
                    <a:pt x="0" y="33426"/>
                  </a:lnTo>
                  <a:lnTo>
                    <a:pt x="1764" y="31661"/>
                  </a:lnTo>
                  <a:lnTo>
                    <a:pt x="291" y="30189"/>
                  </a:lnTo>
                  <a:lnTo>
                    <a:pt x="26952" y="582"/>
                  </a:lnTo>
                  <a:lnTo>
                    <a:pt x="33426" y="0"/>
                  </a:lnTo>
                  <a:lnTo>
                    <a:pt x="38136" y="1181"/>
                  </a:lnTo>
                  <a:lnTo>
                    <a:pt x="45501" y="8546"/>
                  </a:lnTo>
                  <a:lnTo>
                    <a:pt x="44919" y="15020"/>
                  </a:lnTo>
                  <a:lnTo>
                    <a:pt x="42863" y="20021"/>
                  </a:lnTo>
                  <a:lnTo>
                    <a:pt x="23550" y="39334"/>
                  </a:lnTo>
                  <a:lnTo>
                    <a:pt x="18548" y="41389"/>
                  </a:lnTo>
                  <a:lnTo>
                    <a:pt x="12074" y="41972"/>
                  </a:lnTo>
                  <a:close/>
                </a:path>
              </a:pathLst>
            </a:custGeom>
            <a:solidFill>
              <a:srgbClr val="3C8DA0"/>
            </a:solidFill>
          </p:spPr>
          <p:txBody>
            <a:bodyPr wrap="square" lIns="0" tIns="0" rIns="0" bIns="0" rtlCol="0"/>
            <a:lstStyle/>
            <a:p>
              <a:endParaRPr sz="3733"/>
            </a:p>
          </p:txBody>
        </p:sp>
        <p:pic>
          <p:nvPicPr>
            <p:cNvPr id="22" name="object 22"/>
            <p:cNvPicPr/>
            <p:nvPr/>
          </p:nvPicPr>
          <p:blipFill>
            <a:blip r:embed="rId15" cstate="print"/>
            <a:stretch>
              <a:fillRect/>
            </a:stretch>
          </p:blipFill>
          <p:spPr>
            <a:xfrm>
              <a:off x="319235" y="3882149"/>
              <a:ext cx="78304" cy="78303"/>
            </a:xfrm>
            <a:prstGeom prst="rect">
              <a:avLst/>
            </a:prstGeom>
          </p:spPr>
        </p:pic>
        <p:pic>
          <p:nvPicPr>
            <p:cNvPr id="23" name="object 23"/>
            <p:cNvPicPr/>
            <p:nvPr/>
          </p:nvPicPr>
          <p:blipFill>
            <a:blip r:embed="rId16" cstate="print"/>
            <a:stretch>
              <a:fillRect/>
            </a:stretch>
          </p:blipFill>
          <p:spPr>
            <a:xfrm>
              <a:off x="550389" y="3793473"/>
              <a:ext cx="74574" cy="73374"/>
            </a:xfrm>
            <a:prstGeom prst="rect">
              <a:avLst/>
            </a:prstGeom>
          </p:spPr>
        </p:pic>
        <p:sp>
          <p:nvSpPr>
            <p:cNvPr id="24" name="object 24"/>
            <p:cNvSpPr/>
            <p:nvPr/>
          </p:nvSpPr>
          <p:spPr>
            <a:xfrm>
              <a:off x="699465" y="3957256"/>
              <a:ext cx="227329" cy="86360"/>
            </a:xfrm>
            <a:custGeom>
              <a:avLst/>
              <a:gdLst/>
              <a:ahLst/>
              <a:cxnLst/>
              <a:rect l="l" t="t" r="r" b="b"/>
              <a:pathLst>
                <a:path w="227330" h="86360">
                  <a:moveTo>
                    <a:pt x="57912" y="53213"/>
                  </a:moveTo>
                  <a:lnTo>
                    <a:pt x="50558" y="35306"/>
                  </a:lnTo>
                  <a:lnTo>
                    <a:pt x="32651" y="27952"/>
                  </a:lnTo>
                  <a:lnTo>
                    <a:pt x="11074" y="38036"/>
                  </a:lnTo>
                  <a:lnTo>
                    <a:pt x="0" y="60591"/>
                  </a:lnTo>
                  <a:lnTo>
                    <a:pt x="7023" y="78828"/>
                  </a:lnTo>
                  <a:lnTo>
                    <a:pt x="25260" y="85852"/>
                  </a:lnTo>
                  <a:lnTo>
                    <a:pt x="47828" y="74777"/>
                  </a:lnTo>
                  <a:lnTo>
                    <a:pt x="57912" y="53213"/>
                  </a:lnTo>
                  <a:close/>
                </a:path>
                <a:path w="227330" h="86360">
                  <a:moveTo>
                    <a:pt x="226949" y="14312"/>
                  </a:moveTo>
                  <a:lnTo>
                    <a:pt x="222770" y="4178"/>
                  </a:lnTo>
                  <a:lnTo>
                    <a:pt x="212636" y="0"/>
                  </a:lnTo>
                  <a:lnTo>
                    <a:pt x="199859" y="5080"/>
                  </a:lnTo>
                  <a:lnTo>
                    <a:pt x="194830" y="17818"/>
                  </a:lnTo>
                  <a:lnTo>
                    <a:pt x="199021" y="27927"/>
                  </a:lnTo>
                  <a:lnTo>
                    <a:pt x="209143" y="32118"/>
                  </a:lnTo>
                  <a:lnTo>
                    <a:pt x="221869" y="27101"/>
                  </a:lnTo>
                  <a:lnTo>
                    <a:pt x="226949" y="14312"/>
                  </a:lnTo>
                  <a:close/>
                </a:path>
              </a:pathLst>
            </a:custGeom>
            <a:solidFill>
              <a:srgbClr val="3C8DA0"/>
            </a:solidFill>
          </p:spPr>
          <p:txBody>
            <a:bodyPr wrap="square" lIns="0" tIns="0" rIns="0" bIns="0" rtlCol="0"/>
            <a:lstStyle/>
            <a:p>
              <a:endParaRPr sz="3733"/>
            </a:p>
          </p:txBody>
        </p:sp>
        <p:pic>
          <p:nvPicPr>
            <p:cNvPr id="25" name="object 25"/>
            <p:cNvPicPr/>
            <p:nvPr/>
          </p:nvPicPr>
          <p:blipFill>
            <a:blip r:embed="rId17" cstate="print"/>
            <a:stretch>
              <a:fillRect/>
            </a:stretch>
          </p:blipFill>
          <p:spPr>
            <a:xfrm>
              <a:off x="797793" y="5001381"/>
              <a:ext cx="80879" cy="80878"/>
            </a:xfrm>
            <a:prstGeom prst="rect">
              <a:avLst/>
            </a:prstGeom>
          </p:spPr>
        </p:pic>
        <p:pic>
          <p:nvPicPr>
            <p:cNvPr id="26" name="object 26"/>
            <p:cNvPicPr/>
            <p:nvPr/>
          </p:nvPicPr>
          <p:blipFill>
            <a:blip r:embed="rId18" cstate="print"/>
            <a:stretch>
              <a:fillRect/>
            </a:stretch>
          </p:blipFill>
          <p:spPr>
            <a:xfrm>
              <a:off x="9061172" y="1474610"/>
              <a:ext cx="82827" cy="105494"/>
            </a:xfrm>
            <a:prstGeom prst="rect">
              <a:avLst/>
            </a:prstGeom>
          </p:spPr>
        </p:pic>
        <p:sp>
          <p:nvSpPr>
            <p:cNvPr id="27" name="object 27"/>
            <p:cNvSpPr/>
            <p:nvPr/>
          </p:nvSpPr>
          <p:spPr>
            <a:xfrm>
              <a:off x="8323885" y="896365"/>
              <a:ext cx="677545" cy="706755"/>
            </a:xfrm>
            <a:custGeom>
              <a:avLst/>
              <a:gdLst/>
              <a:ahLst/>
              <a:cxnLst/>
              <a:rect l="l" t="t" r="r" b="b"/>
              <a:pathLst>
                <a:path w="677545" h="706755">
                  <a:moveTo>
                    <a:pt x="116459" y="45720"/>
                  </a:moveTo>
                  <a:lnTo>
                    <a:pt x="108254" y="17995"/>
                  </a:lnTo>
                  <a:lnTo>
                    <a:pt x="83654" y="0"/>
                  </a:lnTo>
                  <a:lnTo>
                    <a:pt x="45288" y="736"/>
                  </a:lnTo>
                  <a:lnTo>
                    <a:pt x="11480" y="21323"/>
                  </a:lnTo>
                  <a:lnTo>
                    <a:pt x="0" y="49974"/>
                  </a:lnTo>
                  <a:lnTo>
                    <a:pt x="8191" y="77711"/>
                  </a:lnTo>
                  <a:lnTo>
                    <a:pt x="33401" y="95516"/>
                  </a:lnTo>
                  <a:lnTo>
                    <a:pt x="72974" y="94424"/>
                  </a:lnTo>
                  <a:lnTo>
                    <a:pt x="105575" y="74193"/>
                  </a:lnTo>
                  <a:lnTo>
                    <a:pt x="116459" y="45720"/>
                  </a:lnTo>
                  <a:close/>
                </a:path>
                <a:path w="677545" h="706755">
                  <a:moveTo>
                    <a:pt x="147256" y="209791"/>
                  </a:moveTo>
                  <a:lnTo>
                    <a:pt x="139319" y="199440"/>
                  </a:lnTo>
                  <a:lnTo>
                    <a:pt x="123812" y="196456"/>
                  </a:lnTo>
                  <a:lnTo>
                    <a:pt x="111125" y="207772"/>
                  </a:lnTo>
                  <a:lnTo>
                    <a:pt x="109664" y="220903"/>
                  </a:lnTo>
                  <a:lnTo>
                    <a:pt x="117919" y="230771"/>
                  </a:lnTo>
                  <a:lnTo>
                    <a:pt x="134404" y="232308"/>
                  </a:lnTo>
                  <a:lnTo>
                    <a:pt x="146113" y="222440"/>
                  </a:lnTo>
                  <a:lnTo>
                    <a:pt x="147256" y="209791"/>
                  </a:lnTo>
                  <a:close/>
                </a:path>
                <a:path w="677545" h="706755">
                  <a:moveTo>
                    <a:pt x="309359" y="161061"/>
                  </a:moveTo>
                  <a:lnTo>
                    <a:pt x="304800" y="155562"/>
                  </a:lnTo>
                  <a:lnTo>
                    <a:pt x="295630" y="154254"/>
                  </a:lnTo>
                  <a:lnTo>
                    <a:pt x="288645" y="160324"/>
                  </a:lnTo>
                  <a:lnTo>
                    <a:pt x="287820" y="167424"/>
                  </a:lnTo>
                  <a:lnTo>
                    <a:pt x="292379" y="172935"/>
                  </a:lnTo>
                  <a:lnTo>
                    <a:pt x="301536" y="174231"/>
                  </a:lnTo>
                  <a:lnTo>
                    <a:pt x="308521" y="168160"/>
                  </a:lnTo>
                  <a:lnTo>
                    <a:pt x="309359" y="161061"/>
                  </a:lnTo>
                  <a:close/>
                </a:path>
                <a:path w="677545" h="706755">
                  <a:moveTo>
                    <a:pt x="373659" y="356641"/>
                  </a:moveTo>
                  <a:lnTo>
                    <a:pt x="366572" y="332663"/>
                  </a:lnTo>
                  <a:lnTo>
                    <a:pt x="368376" y="329971"/>
                  </a:lnTo>
                  <a:lnTo>
                    <a:pt x="367995" y="328676"/>
                  </a:lnTo>
                  <a:lnTo>
                    <a:pt x="367779" y="327964"/>
                  </a:lnTo>
                  <a:lnTo>
                    <a:pt x="365391" y="328676"/>
                  </a:lnTo>
                  <a:lnTo>
                    <a:pt x="364236" y="324789"/>
                  </a:lnTo>
                  <a:lnTo>
                    <a:pt x="361251" y="323494"/>
                  </a:lnTo>
                  <a:lnTo>
                    <a:pt x="355879" y="322910"/>
                  </a:lnTo>
                  <a:lnTo>
                    <a:pt x="352894" y="321614"/>
                  </a:lnTo>
                  <a:lnTo>
                    <a:pt x="343331" y="324446"/>
                  </a:lnTo>
                  <a:lnTo>
                    <a:pt x="339128" y="327863"/>
                  </a:lnTo>
                  <a:lnTo>
                    <a:pt x="337324" y="330568"/>
                  </a:lnTo>
                  <a:lnTo>
                    <a:pt x="336118" y="335267"/>
                  </a:lnTo>
                  <a:lnTo>
                    <a:pt x="334289" y="337870"/>
                  </a:lnTo>
                  <a:lnTo>
                    <a:pt x="335470" y="341858"/>
                  </a:lnTo>
                  <a:lnTo>
                    <a:pt x="333197" y="342531"/>
                  </a:lnTo>
                  <a:lnTo>
                    <a:pt x="336156" y="352513"/>
                  </a:lnTo>
                  <a:lnTo>
                    <a:pt x="335534" y="359219"/>
                  </a:lnTo>
                  <a:lnTo>
                    <a:pt x="336715" y="363220"/>
                  </a:lnTo>
                  <a:lnTo>
                    <a:pt x="339686" y="364502"/>
                  </a:lnTo>
                  <a:lnTo>
                    <a:pt x="340283" y="366496"/>
                  </a:lnTo>
                  <a:lnTo>
                    <a:pt x="343141" y="367830"/>
                  </a:lnTo>
                  <a:lnTo>
                    <a:pt x="349110" y="370408"/>
                  </a:lnTo>
                  <a:lnTo>
                    <a:pt x="353136" y="369214"/>
                  </a:lnTo>
                  <a:lnTo>
                    <a:pt x="355015" y="369582"/>
                  </a:lnTo>
                  <a:lnTo>
                    <a:pt x="356235" y="369214"/>
                  </a:lnTo>
                  <a:lnTo>
                    <a:pt x="357416" y="368871"/>
                  </a:lnTo>
                  <a:lnTo>
                    <a:pt x="358101" y="368439"/>
                  </a:lnTo>
                  <a:lnTo>
                    <a:pt x="358673" y="367588"/>
                  </a:lnTo>
                  <a:lnTo>
                    <a:pt x="368249" y="364756"/>
                  </a:lnTo>
                  <a:lnTo>
                    <a:pt x="373659" y="356641"/>
                  </a:lnTo>
                  <a:close/>
                </a:path>
                <a:path w="677545" h="706755">
                  <a:moveTo>
                    <a:pt x="537171" y="556450"/>
                  </a:moveTo>
                  <a:lnTo>
                    <a:pt x="528815" y="546227"/>
                  </a:lnTo>
                  <a:lnTo>
                    <a:pt x="512508" y="545274"/>
                  </a:lnTo>
                  <a:lnTo>
                    <a:pt x="499275" y="554951"/>
                  </a:lnTo>
                  <a:lnTo>
                    <a:pt x="497789" y="568083"/>
                  </a:lnTo>
                  <a:lnTo>
                    <a:pt x="506171" y="578307"/>
                  </a:lnTo>
                  <a:lnTo>
                    <a:pt x="522541" y="579234"/>
                  </a:lnTo>
                  <a:lnTo>
                    <a:pt x="535711" y="569569"/>
                  </a:lnTo>
                  <a:lnTo>
                    <a:pt x="537171" y="556450"/>
                  </a:lnTo>
                  <a:close/>
                </a:path>
                <a:path w="677545" h="706755">
                  <a:moveTo>
                    <a:pt x="677354" y="686219"/>
                  </a:moveTo>
                  <a:lnTo>
                    <a:pt x="669861" y="677265"/>
                  </a:lnTo>
                  <a:lnTo>
                    <a:pt x="655091" y="676567"/>
                  </a:lnTo>
                  <a:lnTo>
                    <a:pt x="643013" y="685203"/>
                  </a:lnTo>
                  <a:lnTo>
                    <a:pt x="641565" y="696798"/>
                  </a:lnTo>
                  <a:lnTo>
                    <a:pt x="649084" y="705726"/>
                  </a:lnTo>
                  <a:lnTo>
                    <a:pt x="663917" y="706424"/>
                  </a:lnTo>
                  <a:lnTo>
                    <a:pt x="675932" y="697801"/>
                  </a:lnTo>
                  <a:lnTo>
                    <a:pt x="677354" y="686219"/>
                  </a:lnTo>
                  <a:close/>
                </a:path>
              </a:pathLst>
            </a:custGeom>
            <a:solidFill>
              <a:srgbClr val="3C8DA0"/>
            </a:solidFill>
          </p:spPr>
          <p:txBody>
            <a:bodyPr wrap="square" lIns="0" tIns="0" rIns="0" bIns="0" rtlCol="0"/>
            <a:lstStyle/>
            <a:p>
              <a:endParaRPr sz="3733"/>
            </a:p>
          </p:txBody>
        </p:sp>
        <p:pic>
          <p:nvPicPr>
            <p:cNvPr id="28" name="object 28"/>
            <p:cNvPicPr/>
            <p:nvPr/>
          </p:nvPicPr>
          <p:blipFill>
            <a:blip r:embed="rId19" cstate="print"/>
            <a:stretch>
              <a:fillRect/>
            </a:stretch>
          </p:blipFill>
          <p:spPr>
            <a:xfrm>
              <a:off x="9011951" y="1296955"/>
              <a:ext cx="75272" cy="63818"/>
            </a:xfrm>
            <a:prstGeom prst="rect">
              <a:avLst/>
            </a:prstGeom>
          </p:spPr>
        </p:pic>
        <p:sp>
          <p:nvSpPr>
            <p:cNvPr id="29" name="object 29"/>
            <p:cNvSpPr/>
            <p:nvPr/>
          </p:nvSpPr>
          <p:spPr>
            <a:xfrm>
              <a:off x="8372500" y="503605"/>
              <a:ext cx="520065" cy="902969"/>
            </a:xfrm>
            <a:custGeom>
              <a:avLst/>
              <a:gdLst/>
              <a:ahLst/>
              <a:cxnLst/>
              <a:rect l="l" t="t" r="r" b="b"/>
              <a:pathLst>
                <a:path w="520065" h="902969">
                  <a:moveTo>
                    <a:pt x="60921" y="15849"/>
                  </a:moveTo>
                  <a:lnTo>
                    <a:pt x="48234" y="1003"/>
                  </a:lnTo>
                  <a:lnTo>
                    <a:pt x="23063" y="0"/>
                  </a:lnTo>
                  <a:lnTo>
                    <a:pt x="2552" y="14503"/>
                  </a:lnTo>
                  <a:lnTo>
                    <a:pt x="0" y="33845"/>
                  </a:lnTo>
                  <a:lnTo>
                    <a:pt x="12649" y="48691"/>
                  </a:lnTo>
                  <a:lnTo>
                    <a:pt x="37757" y="49720"/>
                  </a:lnTo>
                  <a:lnTo>
                    <a:pt x="58343" y="35191"/>
                  </a:lnTo>
                  <a:lnTo>
                    <a:pt x="60921" y="15849"/>
                  </a:lnTo>
                  <a:close/>
                </a:path>
                <a:path w="520065" h="902969">
                  <a:moveTo>
                    <a:pt x="77889" y="352183"/>
                  </a:moveTo>
                  <a:lnTo>
                    <a:pt x="65392" y="336232"/>
                  </a:lnTo>
                  <a:lnTo>
                    <a:pt x="41021" y="332727"/>
                  </a:lnTo>
                  <a:lnTo>
                    <a:pt x="21043" y="349338"/>
                  </a:lnTo>
                  <a:lnTo>
                    <a:pt x="18757" y="369658"/>
                  </a:lnTo>
                  <a:lnTo>
                    <a:pt x="31724" y="385470"/>
                  </a:lnTo>
                  <a:lnTo>
                    <a:pt x="57518" y="388556"/>
                  </a:lnTo>
                  <a:lnTo>
                    <a:pt x="76073" y="372364"/>
                  </a:lnTo>
                  <a:lnTo>
                    <a:pt x="77889" y="352183"/>
                  </a:lnTo>
                  <a:close/>
                </a:path>
                <a:path w="520065" h="902969">
                  <a:moveTo>
                    <a:pt x="285242" y="871651"/>
                  </a:moveTo>
                  <a:lnTo>
                    <a:pt x="275069" y="858608"/>
                  </a:lnTo>
                  <a:lnTo>
                    <a:pt x="254939" y="854595"/>
                  </a:lnTo>
                  <a:lnTo>
                    <a:pt x="241490" y="868527"/>
                  </a:lnTo>
                  <a:lnTo>
                    <a:pt x="240474" y="884885"/>
                  </a:lnTo>
                  <a:lnTo>
                    <a:pt x="250215" y="898042"/>
                  </a:lnTo>
                  <a:lnTo>
                    <a:pt x="269074" y="902436"/>
                  </a:lnTo>
                  <a:lnTo>
                    <a:pt x="283794" y="888123"/>
                  </a:lnTo>
                  <a:lnTo>
                    <a:pt x="285242" y="871651"/>
                  </a:lnTo>
                  <a:close/>
                </a:path>
                <a:path w="520065" h="902969">
                  <a:moveTo>
                    <a:pt x="350901" y="219760"/>
                  </a:moveTo>
                  <a:lnTo>
                    <a:pt x="336423" y="202057"/>
                  </a:lnTo>
                  <a:lnTo>
                    <a:pt x="307987" y="199644"/>
                  </a:lnTo>
                  <a:lnTo>
                    <a:pt x="285356" y="217144"/>
                  </a:lnTo>
                  <a:lnTo>
                    <a:pt x="282803" y="239890"/>
                  </a:lnTo>
                  <a:lnTo>
                    <a:pt x="297421" y="257962"/>
                  </a:lnTo>
                  <a:lnTo>
                    <a:pt x="326263" y="261467"/>
                  </a:lnTo>
                  <a:lnTo>
                    <a:pt x="348488" y="242874"/>
                  </a:lnTo>
                  <a:lnTo>
                    <a:pt x="350901" y="219760"/>
                  </a:lnTo>
                  <a:close/>
                </a:path>
                <a:path w="520065" h="902969">
                  <a:moveTo>
                    <a:pt x="369379" y="513029"/>
                  </a:moveTo>
                  <a:lnTo>
                    <a:pt x="365874" y="501154"/>
                  </a:lnTo>
                  <a:lnTo>
                    <a:pt x="362292" y="497865"/>
                  </a:lnTo>
                  <a:lnTo>
                    <a:pt x="355155" y="491286"/>
                  </a:lnTo>
                  <a:lnTo>
                    <a:pt x="339026" y="489534"/>
                  </a:lnTo>
                  <a:lnTo>
                    <a:pt x="315226" y="496570"/>
                  </a:lnTo>
                  <a:lnTo>
                    <a:pt x="308051" y="498690"/>
                  </a:lnTo>
                  <a:lnTo>
                    <a:pt x="303847" y="502107"/>
                  </a:lnTo>
                  <a:lnTo>
                    <a:pt x="302044" y="504812"/>
                  </a:lnTo>
                  <a:lnTo>
                    <a:pt x="297268" y="506222"/>
                  </a:lnTo>
                  <a:lnTo>
                    <a:pt x="296049" y="510921"/>
                  </a:lnTo>
                  <a:lnTo>
                    <a:pt x="292442" y="516331"/>
                  </a:lnTo>
                  <a:lnTo>
                    <a:pt x="293624" y="520331"/>
                  </a:lnTo>
                  <a:lnTo>
                    <a:pt x="291820" y="523036"/>
                  </a:lnTo>
                  <a:lnTo>
                    <a:pt x="292976" y="526923"/>
                  </a:lnTo>
                  <a:lnTo>
                    <a:pt x="296519" y="538911"/>
                  </a:lnTo>
                  <a:lnTo>
                    <a:pt x="300088" y="542201"/>
                  </a:lnTo>
                  <a:lnTo>
                    <a:pt x="312026" y="547357"/>
                  </a:lnTo>
                  <a:lnTo>
                    <a:pt x="317398" y="547941"/>
                  </a:lnTo>
                  <a:lnTo>
                    <a:pt x="326974" y="545109"/>
                  </a:lnTo>
                  <a:lnTo>
                    <a:pt x="326377" y="543115"/>
                  </a:lnTo>
                  <a:lnTo>
                    <a:pt x="352564" y="535381"/>
                  </a:lnTo>
                  <a:lnTo>
                    <a:pt x="356768" y="531964"/>
                  </a:lnTo>
                  <a:lnTo>
                    <a:pt x="359156" y="531253"/>
                  </a:lnTo>
                  <a:lnTo>
                    <a:pt x="360959" y="528548"/>
                  </a:lnTo>
                  <a:lnTo>
                    <a:pt x="365150" y="525145"/>
                  </a:lnTo>
                  <a:lnTo>
                    <a:pt x="368757" y="519734"/>
                  </a:lnTo>
                  <a:lnTo>
                    <a:pt x="367576" y="515734"/>
                  </a:lnTo>
                  <a:lnTo>
                    <a:pt x="369379" y="513029"/>
                  </a:lnTo>
                  <a:close/>
                </a:path>
                <a:path w="520065" h="902969">
                  <a:moveTo>
                    <a:pt x="498005" y="553046"/>
                  </a:moveTo>
                  <a:lnTo>
                    <a:pt x="488264" y="539877"/>
                  </a:lnTo>
                  <a:lnTo>
                    <a:pt x="469404" y="535495"/>
                  </a:lnTo>
                  <a:lnTo>
                    <a:pt x="454685" y="549795"/>
                  </a:lnTo>
                  <a:lnTo>
                    <a:pt x="453237" y="566280"/>
                  </a:lnTo>
                  <a:lnTo>
                    <a:pt x="463410" y="579323"/>
                  </a:lnTo>
                  <a:lnTo>
                    <a:pt x="483539" y="583323"/>
                  </a:lnTo>
                  <a:lnTo>
                    <a:pt x="496976" y="569391"/>
                  </a:lnTo>
                  <a:lnTo>
                    <a:pt x="498005" y="553046"/>
                  </a:lnTo>
                  <a:close/>
                </a:path>
                <a:path w="520065" h="902969">
                  <a:moveTo>
                    <a:pt x="519696" y="734174"/>
                  </a:moveTo>
                  <a:lnTo>
                    <a:pt x="507034" y="719289"/>
                  </a:lnTo>
                  <a:lnTo>
                    <a:pt x="481926" y="718248"/>
                  </a:lnTo>
                  <a:lnTo>
                    <a:pt x="461416" y="732777"/>
                  </a:lnTo>
                  <a:lnTo>
                    <a:pt x="458876" y="752144"/>
                  </a:lnTo>
                  <a:lnTo>
                    <a:pt x="471538" y="767029"/>
                  </a:lnTo>
                  <a:lnTo>
                    <a:pt x="496646" y="768083"/>
                  </a:lnTo>
                  <a:lnTo>
                    <a:pt x="517156" y="753554"/>
                  </a:lnTo>
                  <a:lnTo>
                    <a:pt x="519696" y="734174"/>
                  </a:lnTo>
                  <a:close/>
                </a:path>
              </a:pathLst>
            </a:custGeom>
            <a:solidFill>
              <a:srgbClr val="3C8DA0"/>
            </a:solidFill>
          </p:spPr>
          <p:txBody>
            <a:bodyPr wrap="square" lIns="0" tIns="0" rIns="0" bIns="0" rtlCol="0"/>
            <a:lstStyle/>
            <a:p>
              <a:endParaRPr sz="3733"/>
            </a:p>
          </p:txBody>
        </p:sp>
        <p:pic>
          <p:nvPicPr>
            <p:cNvPr id="30" name="object 30"/>
            <p:cNvPicPr/>
            <p:nvPr/>
          </p:nvPicPr>
          <p:blipFill>
            <a:blip r:embed="rId20" cstate="print"/>
            <a:stretch>
              <a:fillRect/>
            </a:stretch>
          </p:blipFill>
          <p:spPr>
            <a:xfrm>
              <a:off x="8064318" y="585726"/>
              <a:ext cx="154812" cy="70573"/>
            </a:xfrm>
            <a:prstGeom prst="rect">
              <a:avLst/>
            </a:prstGeom>
          </p:spPr>
        </p:pic>
        <p:sp>
          <p:nvSpPr>
            <p:cNvPr id="31" name="object 31"/>
            <p:cNvSpPr/>
            <p:nvPr/>
          </p:nvSpPr>
          <p:spPr>
            <a:xfrm>
              <a:off x="7779092" y="216814"/>
              <a:ext cx="513080" cy="224154"/>
            </a:xfrm>
            <a:custGeom>
              <a:avLst/>
              <a:gdLst/>
              <a:ahLst/>
              <a:cxnLst/>
              <a:rect l="l" t="t" r="r" b="b"/>
              <a:pathLst>
                <a:path w="513079" h="224154">
                  <a:moveTo>
                    <a:pt x="71691" y="182206"/>
                  </a:moveTo>
                  <a:lnTo>
                    <a:pt x="56438" y="163614"/>
                  </a:lnTo>
                  <a:lnTo>
                    <a:pt x="26670" y="161899"/>
                  </a:lnTo>
                  <a:lnTo>
                    <a:pt x="2667" y="179501"/>
                  </a:lnTo>
                  <a:lnTo>
                    <a:pt x="0" y="203390"/>
                  </a:lnTo>
                  <a:lnTo>
                    <a:pt x="15227" y="221996"/>
                  </a:lnTo>
                  <a:lnTo>
                    <a:pt x="44932" y="223723"/>
                  </a:lnTo>
                  <a:lnTo>
                    <a:pt x="68999" y="206108"/>
                  </a:lnTo>
                  <a:lnTo>
                    <a:pt x="71691" y="182206"/>
                  </a:lnTo>
                  <a:close/>
                </a:path>
                <a:path w="513079" h="224154">
                  <a:moveTo>
                    <a:pt x="512775" y="19392"/>
                  </a:moveTo>
                  <a:lnTo>
                    <a:pt x="498843" y="1905"/>
                  </a:lnTo>
                  <a:lnTo>
                    <a:pt x="472020" y="0"/>
                  </a:lnTo>
                  <a:lnTo>
                    <a:pt x="449186" y="16573"/>
                  </a:lnTo>
                  <a:lnTo>
                    <a:pt x="446570" y="38963"/>
                  </a:lnTo>
                  <a:lnTo>
                    <a:pt x="460946" y="56324"/>
                  </a:lnTo>
                  <a:lnTo>
                    <a:pt x="489115" y="57823"/>
                  </a:lnTo>
                  <a:lnTo>
                    <a:pt x="510590" y="41656"/>
                  </a:lnTo>
                  <a:lnTo>
                    <a:pt x="512775" y="19392"/>
                  </a:lnTo>
                  <a:close/>
                </a:path>
              </a:pathLst>
            </a:custGeom>
            <a:solidFill>
              <a:srgbClr val="3C8DA0"/>
            </a:solidFill>
          </p:spPr>
          <p:txBody>
            <a:bodyPr wrap="square" lIns="0" tIns="0" rIns="0" bIns="0" rtlCol="0"/>
            <a:lstStyle/>
            <a:p>
              <a:endParaRPr sz="3733"/>
            </a:p>
          </p:txBody>
        </p:sp>
        <p:pic>
          <p:nvPicPr>
            <p:cNvPr id="32" name="object 32"/>
            <p:cNvPicPr/>
            <p:nvPr/>
          </p:nvPicPr>
          <p:blipFill>
            <a:blip r:embed="rId21" cstate="print"/>
            <a:stretch>
              <a:fillRect/>
            </a:stretch>
          </p:blipFill>
          <p:spPr>
            <a:xfrm>
              <a:off x="8011574" y="67932"/>
              <a:ext cx="78767" cy="66485"/>
            </a:xfrm>
            <a:prstGeom prst="rect">
              <a:avLst/>
            </a:prstGeom>
          </p:spPr>
        </p:pic>
        <p:sp>
          <p:nvSpPr>
            <p:cNvPr id="33" name="object 33"/>
            <p:cNvSpPr/>
            <p:nvPr/>
          </p:nvSpPr>
          <p:spPr>
            <a:xfrm>
              <a:off x="7782091" y="152557"/>
              <a:ext cx="48895" cy="40005"/>
            </a:xfrm>
            <a:custGeom>
              <a:avLst/>
              <a:gdLst/>
              <a:ahLst/>
              <a:cxnLst/>
              <a:rect l="l" t="t" r="r" b="b"/>
              <a:pathLst>
                <a:path w="48895" h="40005">
                  <a:moveTo>
                    <a:pt x="30915" y="39847"/>
                  </a:moveTo>
                  <a:lnTo>
                    <a:pt x="10304" y="39167"/>
                  </a:lnTo>
                  <a:lnTo>
                    <a:pt x="0" y="27319"/>
                  </a:lnTo>
                  <a:lnTo>
                    <a:pt x="2209" y="11773"/>
                  </a:lnTo>
                  <a:lnTo>
                    <a:pt x="19140" y="0"/>
                  </a:lnTo>
                  <a:lnTo>
                    <a:pt x="38476" y="1055"/>
                  </a:lnTo>
                  <a:lnTo>
                    <a:pt x="48356" y="13029"/>
                  </a:lnTo>
                  <a:lnTo>
                    <a:pt x="46572" y="28450"/>
                  </a:lnTo>
                  <a:lnTo>
                    <a:pt x="30915" y="39847"/>
                  </a:lnTo>
                  <a:close/>
                </a:path>
              </a:pathLst>
            </a:custGeom>
            <a:solidFill>
              <a:srgbClr val="3C8DA0"/>
            </a:solidFill>
          </p:spPr>
          <p:txBody>
            <a:bodyPr wrap="square" lIns="0" tIns="0" rIns="0" bIns="0" rtlCol="0"/>
            <a:lstStyle/>
            <a:p>
              <a:endParaRPr sz="3733"/>
            </a:p>
          </p:txBody>
        </p:sp>
        <p:pic>
          <p:nvPicPr>
            <p:cNvPr id="34" name="object 34"/>
            <p:cNvPicPr/>
            <p:nvPr/>
          </p:nvPicPr>
          <p:blipFill>
            <a:blip r:embed="rId22" cstate="print"/>
            <a:stretch>
              <a:fillRect/>
            </a:stretch>
          </p:blipFill>
          <p:spPr>
            <a:xfrm>
              <a:off x="7641389" y="128594"/>
              <a:ext cx="77067" cy="63818"/>
            </a:xfrm>
            <a:prstGeom prst="rect">
              <a:avLst/>
            </a:prstGeom>
          </p:spPr>
        </p:pic>
        <p:pic>
          <p:nvPicPr>
            <p:cNvPr id="35" name="object 35"/>
            <p:cNvPicPr/>
            <p:nvPr/>
          </p:nvPicPr>
          <p:blipFill>
            <a:blip r:embed="rId23" cstate="print"/>
            <a:stretch>
              <a:fillRect/>
            </a:stretch>
          </p:blipFill>
          <p:spPr>
            <a:xfrm>
              <a:off x="7737159" y="673030"/>
              <a:ext cx="87739" cy="75699"/>
            </a:xfrm>
            <a:prstGeom prst="rect">
              <a:avLst/>
            </a:prstGeom>
          </p:spPr>
        </p:pic>
        <p:sp>
          <p:nvSpPr>
            <p:cNvPr id="36" name="object 36"/>
            <p:cNvSpPr/>
            <p:nvPr/>
          </p:nvSpPr>
          <p:spPr>
            <a:xfrm>
              <a:off x="8900553" y="448906"/>
              <a:ext cx="243840" cy="663575"/>
            </a:xfrm>
            <a:custGeom>
              <a:avLst/>
              <a:gdLst/>
              <a:ahLst/>
              <a:cxnLst/>
              <a:rect l="l" t="t" r="r" b="b"/>
              <a:pathLst>
                <a:path w="243840" h="663575">
                  <a:moveTo>
                    <a:pt x="40767" y="4114"/>
                  </a:moveTo>
                  <a:lnTo>
                    <a:pt x="37693" y="317"/>
                  </a:lnTo>
                  <a:lnTo>
                    <a:pt x="31750" y="0"/>
                  </a:lnTo>
                  <a:lnTo>
                    <a:pt x="26924" y="3492"/>
                  </a:lnTo>
                  <a:lnTo>
                    <a:pt x="26416" y="8356"/>
                  </a:lnTo>
                  <a:lnTo>
                    <a:pt x="29603" y="12547"/>
                  </a:lnTo>
                  <a:lnTo>
                    <a:pt x="35877" y="13982"/>
                  </a:lnTo>
                  <a:lnTo>
                    <a:pt x="40373" y="9359"/>
                  </a:lnTo>
                  <a:lnTo>
                    <a:pt x="40767" y="4114"/>
                  </a:lnTo>
                  <a:close/>
                </a:path>
                <a:path w="243840" h="663575">
                  <a:moveTo>
                    <a:pt x="68084" y="269963"/>
                  </a:moveTo>
                  <a:lnTo>
                    <a:pt x="53708" y="252641"/>
                  </a:lnTo>
                  <a:lnTo>
                    <a:pt x="25463" y="251180"/>
                  </a:lnTo>
                  <a:lnTo>
                    <a:pt x="2628" y="267741"/>
                  </a:lnTo>
                  <a:lnTo>
                    <a:pt x="0" y="290093"/>
                  </a:lnTo>
                  <a:lnTo>
                    <a:pt x="14363" y="307416"/>
                  </a:lnTo>
                  <a:lnTo>
                    <a:pt x="42519" y="308902"/>
                  </a:lnTo>
                  <a:lnTo>
                    <a:pt x="65430" y="292328"/>
                  </a:lnTo>
                  <a:lnTo>
                    <a:pt x="68084" y="269963"/>
                  </a:lnTo>
                  <a:close/>
                </a:path>
                <a:path w="243840" h="663575">
                  <a:moveTo>
                    <a:pt x="180416" y="450265"/>
                  </a:moveTo>
                  <a:lnTo>
                    <a:pt x="177469" y="440283"/>
                  </a:lnTo>
                  <a:lnTo>
                    <a:pt x="173888" y="436994"/>
                  </a:lnTo>
                  <a:lnTo>
                    <a:pt x="167932" y="434403"/>
                  </a:lnTo>
                  <a:lnTo>
                    <a:pt x="162547" y="433819"/>
                  </a:lnTo>
                  <a:lnTo>
                    <a:pt x="136359" y="441566"/>
                  </a:lnTo>
                  <a:lnTo>
                    <a:pt x="132168" y="444982"/>
                  </a:lnTo>
                  <a:lnTo>
                    <a:pt x="128638" y="450265"/>
                  </a:lnTo>
                  <a:lnTo>
                    <a:pt x="128727" y="450977"/>
                  </a:lnTo>
                  <a:lnTo>
                    <a:pt x="131508" y="460375"/>
                  </a:lnTo>
                  <a:lnTo>
                    <a:pt x="135089" y="463664"/>
                  </a:lnTo>
                  <a:lnTo>
                    <a:pt x="141046" y="466242"/>
                  </a:lnTo>
                  <a:lnTo>
                    <a:pt x="146304" y="466864"/>
                  </a:lnTo>
                  <a:lnTo>
                    <a:pt x="172618" y="459092"/>
                  </a:lnTo>
                  <a:lnTo>
                    <a:pt x="176809" y="455676"/>
                  </a:lnTo>
                  <a:lnTo>
                    <a:pt x="178612" y="452970"/>
                  </a:lnTo>
                  <a:lnTo>
                    <a:pt x="178028" y="450977"/>
                  </a:lnTo>
                  <a:lnTo>
                    <a:pt x="180416" y="450265"/>
                  </a:lnTo>
                  <a:close/>
                </a:path>
                <a:path w="243840" h="663575">
                  <a:moveTo>
                    <a:pt x="243446" y="586651"/>
                  </a:moveTo>
                  <a:lnTo>
                    <a:pt x="214871" y="607504"/>
                  </a:lnTo>
                  <a:lnTo>
                    <a:pt x="211353" y="638327"/>
                  </a:lnTo>
                  <a:lnTo>
                    <a:pt x="231063" y="662292"/>
                  </a:lnTo>
                  <a:lnTo>
                    <a:pt x="243446" y="662978"/>
                  </a:lnTo>
                  <a:lnTo>
                    <a:pt x="243446" y="586651"/>
                  </a:lnTo>
                  <a:close/>
                </a:path>
              </a:pathLst>
            </a:custGeom>
            <a:solidFill>
              <a:srgbClr val="3C8DA0"/>
            </a:solidFill>
          </p:spPr>
          <p:txBody>
            <a:bodyPr wrap="square" lIns="0" tIns="0" rIns="0" bIns="0" rtlCol="0"/>
            <a:lstStyle/>
            <a:p>
              <a:endParaRPr sz="3733"/>
            </a:p>
          </p:txBody>
        </p:sp>
        <p:pic>
          <p:nvPicPr>
            <p:cNvPr id="37" name="object 37"/>
            <p:cNvPicPr/>
            <p:nvPr/>
          </p:nvPicPr>
          <p:blipFill>
            <a:blip r:embed="rId24" cstate="print"/>
            <a:stretch>
              <a:fillRect/>
            </a:stretch>
          </p:blipFill>
          <p:spPr>
            <a:xfrm>
              <a:off x="8397948" y="1302622"/>
              <a:ext cx="78767" cy="71808"/>
            </a:xfrm>
            <a:prstGeom prst="rect">
              <a:avLst/>
            </a:prstGeom>
          </p:spPr>
        </p:pic>
        <p:sp>
          <p:nvSpPr>
            <p:cNvPr id="38" name="object 38"/>
            <p:cNvSpPr/>
            <p:nvPr/>
          </p:nvSpPr>
          <p:spPr>
            <a:xfrm>
              <a:off x="7961147" y="1014221"/>
              <a:ext cx="273050" cy="325120"/>
            </a:xfrm>
            <a:custGeom>
              <a:avLst/>
              <a:gdLst/>
              <a:ahLst/>
              <a:cxnLst/>
              <a:rect l="l" t="t" r="r" b="b"/>
              <a:pathLst>
                <a:path w="273050" h="325119">
                  <a:moveTo>
                    <a:pt x="32207" y="10185"/>
                  </a:moveTo>
                  <a:lnTo>
                    <a:pt x="25323" y="1663"/>
                  </a:lnTo>
                  <a:lnTo>
                    <a:pt x="11734" y="0"/>
                  </a:lnTo>
                  <a:lnTo>
                    <a:pt x="1168" y="8801"/>
                  </a:lnTo>
                  <a:lnTo>
                    <a:pt x="0" y="19697"/>
                  </a:lnTo>
                  <a:lnTo>
                    <a:pt x="6896" y="28206"/>
                  </a:lnTo>
                  <a:lnTo>
                    <a:pt x="20561" y="29857"/>
                  </a:lnTo>
                  <a:lnTo>
                    <a:pt x="31051" y="21069"/>
                  </a:lnTo>
                  <a:lnTo>
                    <a:pt x="32207" y="10185"/>
                  </a:lnTo>
                  <a:close/>
                </a:path>
                <a:path w="273050" h="325119">
                  <a:moveTo>
                    <a:pt x="225196" y="57175"/>
                  </a:moveTo>
                  <a:lnTo>
                    <a:pt x="212521" y="42291"/>
                  </a:lnTo>
                  <a:lnTo>
                    <a:pt x="187413" y="41249"/>
                  </a:lnTo>
                  <a:lnTo>
                    <a:pt x="168249" y="55384"/>
                  </a:lnTo>
                  <a:lnTo>
                    <a:pt x="166166" y="74625"/>
                  </a:lnTo>
                  <a:lnTo>
                    <a:pt x="178384" y="89636"/>
                  </a:lnTo>
                  <a:lnTo>
                    <a:pt x="202145" y="91084"/>
                  </a:lnTo>
                  <a:lnTo>
                    <a:pt x="222643" y="76555"/>
                  </a:lnTo>
                  <a:lnTo>
                    <a:pt x="225196" y="57175"/>
                  </a:lnTo>
                  <a:close/>
                </a:path>
                <a:path w="273050" h="325119">
                  <a:moveTo>
                    <a:pt x="273011" y="286893"/>
                  </a:moveTo>
                  <a:lnTo>
                    <a:pt x="269443" y="283603"/>
                  </a:lnTo>
                  <a:lnTo>
                    <a:pt x="267665" y="277609"/>
                  </a:lnTo>
                  <a:lnTo>
                    <a:pt x="266484" y="273608"/>
                  </a:lnTo>
                  <a:lnTo>
                    <a:pt x="262915" y="270332"/>
                  </a:lnTo>
                  <a:lnTo>
                    <a:pt x="250990" y="265163"/>
                  </a:lnTo>
                  <a:lnTo>
                    <a:pt x="245605" y="264579"/>
                  </a:lnTo>
                  <a:lnTo>
                    <a:pt x="233641" y="268109"/>
                  </a:lnTo>
                  <a:lnTo>
                    <a:pt x="233057" y="266115"/>
                  </a:lnTo>
                  <a:lnTo>
                    <a:pt x="214045" y="271741"/>
                  </a:lnTo>
                  <a:lnTo>
                    <a:pt x="206857" y="273862"/>
                  </a:lnTo>
                  <a:lnTo>
                    <a:pt x="202666" y="277266"/>
                  </a:lnTo>
                  <a:lnTo>
                    <a:pt x="200279" y="277977"/>
                  </a:lnTo>
                  <a:lnTo>
                    <a:pt x="196075" y="281393"/>
                  </a:lnTo>
                  <a:lnTo>
                    <a:pt x="194868" y="286092"/>
                  </a:lnTo>
                  <a:lnTo>
                    <a:pt x="191262" y="291503"/>
                  </a:lnTo>
                  <a:lnTo>
                    <a:pt x="211429" y="324523"/>
                  </a:lnTo>
                  <a:lnTo>
                    <a:pt x="216801" y="325107"/>
                  </a:lnTo>
                  <a:lnTo>
                    <a:pt x="224574" y="324980"/>
                  </a:lnTo>
                  <a:lnTo>
                    <a:pt x="255549" y="315823"/>
                  </a:lnTo>
                  <a:lnTo>
                    <a:pt x="259740" y="312420"/>
                  </a:lnTo>
                  <a:lnTo>
                    <a:pt x="266331" y="308305"/>
                  </a:lnTo>
                  <a:lnTo>
                    <a:pt x="269341" y="300888"/>
                  </a:lnTo>
                  <a:lnTo>
                    <a:pt x="270002" y="294297"/>
                  </a:lnTo>
                  <a:lnTo>
                    <a:pt x="271805" y="291592"/>
                  </a:lnTo>
                  <a:lnTo>
                    <a:pt x="273011" y="286893"/>
                  </a:lnTo>
                  <a:close/>
                </a:path>
              </a:pathLst>
            </a:custGeom>
            <a:solidFill>
              <a:srgbClr val="3C8DA0"/>
            </a:solidFill>
          </p:spPr>
          <p:txBody>
            <a:bodyPr wrap="square" lIns="0" tIns="0" rIns="0" bIns="0" rtlCol="0"/>
            <a:lstStyle/>
            <a:p>
              <a:endParaRPr sz="3733"/>
            </a:p>
          </p:txBody>
        </p:sp>
        <p:pic>
          <p:nvPicPr>
            <p:cNvPr id="39" name="object 39"/>
            <p:cNvPicPr/>
            <p:nvPr/>
          </p:nvPicPr>
          <p:blipFill>
            <a:blip r:embed="rId25" cstate="print"/>
            <a:stretch>
              <a:fillRect/>
            </a:stretch>
          </p:blipFill>
          <p:spPr>
            <a:xfrm>
              <a:off x="8509898" y="90061"/>
              <a:ext cx="82356" cy="69706"/>
            </a:xfrm>
            <a:prstGeom prst="rect">
              <a:avLst/>
            </a:prstGeom>
          </p:spPr>
        </p:pic>
        <p:pic>
          <p:nvPicPr>
            <p:cNvPr id="40" name="object 40"/>
            <p:cNvPicPr/>
            <p:nvPr/>
          </p:nvPicPr>
          <p:blipFill>
            <a:blip r:embed="rId26" cstate="print"/>
            <a:stretch>
              <a:fillRect/>
            </a:stretch>
          </p:blipFill>
          <p:spPr>
            <a:xfrm>
              <a:off x="719991" y="11"/>
              <a:ext cx="5143501" cy="4474636"/>
            </a:xfrm>
            <a:prstGeom prst="rect">
              <a:avLst/>
            </a:prstGeom>
          </p:spPr>
        </p:pic>
        <p:sp>
          <p:nvSpPr>
            <p:cNvPr id="41" name="object 41"/>
            <p:cNvSpPr/>
            <p:nvPr/>
          </p:nvSpPr>
          <p:spPr>
            <a:xfrm>
              <a:off x="0" y="0"/>
              <a:ext cx="544830" cy="3737610"/>
            </a:xfrm>
            <a:custGeom>
              <a:avLst/>
              <a:gdLst/>
              <a:ahLst/>
              <a:cxnLst/>
              <a:rect l="l" t="t" r="r" b="b"/>
              <a:pathLst>
                <a:path w="544830" h="3737610">
                  <a:moveTo>
                    <a:pt x="289348" y="2897824"/>
                  </a:moveTo>
                  <a:lnTo>
                    <a:pt x="251013" y="2897824"/>
                  </a:lnTo>
                  <a:lnTo>
                    <a:pt x="225660" y="2853100"/>
                  </a:lnTo>
                  <a:lnTo>
                    <a:pt x="199802" y="2808636"/>
                  </a:lnTo>
                  <a:lnTo>
                    <a:pt x="173459" y="2764423"/>
                  </a:lnTo>
                  <a:lnTo>
                    <a:pt x="146652" y="2720450"/>
                  </a:lnTo>
                  <a:lnTo>
                    <a:pt x="119403" y="2676707"/>
                  </a:lnTo>
                  <a:lnTo>
                    <a:pt x="91733" y="2633184"/>
                  </a:lnTo>
                  <a:lnTo>
                    <a:pt x="63661" y="2589871"/>
                  </a:lnTo>
                  <a:lnTo>
                    <a:pt x="35211" y="2546758"/>
                  </a:lnTo>
                  <a:lnTo>
                    <a:pt x="6401" y="2503836"/>
                  </a:lnTo>
                  <a:lnTo>
                    <a:pt x="0" y="2494448"/>
                  </a:lnTo>
                  <a:lnTo>
                    <a:pt x="0" y="2432044"/>
                  </a:lnTo>
                  <a:lnTo>
                    <a:pt x="23325" y="2466259"/>
                  </a:lnTo>
                  <a:lnTo>
                    <a:pt x="52457" y="2509661"/>
                  </a:lnTo>
                  <a:lnTo>
                    <a:pt x="81239" y="2553272"/>
                  </a:lnTo>
                  <a:lnTo>
                    <a:pt x="109645" y="2597106"/>
                  </a:lnTo>
                  <a:lnTo>
                    <a:pt x="137649" y="2641177"/>
                  </a:lnTo>
                  <a:lnTo>
                    <a:pt x="165226" y="2685497"/>
                  </a:lnTo>
                  <a:lnTo>
                    <a:pt x="192349" y="2730082"/>
                  </a:lnTo>
                  <a:lnTo>
                    <a:pt x="218302" y="2773798"/>
                  </a:lnTo>
                  <a:lnTo>
                    <a:pt x="244060" y="2817919"/>
                  </a:lnTo>
                  <a:lnTo>
                    <a:pt x="269539" y="2862429"/>
                  </a:lnTo>
                  <a:lnTo>
                    <a:pt x="289348" y="2897824"/>
                  </a:lnTo>
                  <a:close/>
                </a:path>
                <a:path w="544830" h="3737610">
                  <a:moveTo>
                    <a:pt x="0" y="2853282"/>
                  </a:moveTo>
                  <a:lnTo>
                    <a:pt x="46711" y="2812257"/>
                  </a:lnTo>
                  <a:lnTo>
                    <a:pt x="48819" y="2811783"/>
                  </a:lnTo>
                  <a:lnTo>
                    <a:pt x="56176" y="2812280"/>
                  </a:lnTo>
                  <a:lnTo>
                    <a:pt x="60153" y="2819787"/>
                  </a:lnTo>
                  <a:lnTo>
                    <a:pt x="58411" y="2824674"/>
                  </a:lnTo>
                  <a:lnTo>
                    <a:pt x="55078" y="2836934"/>
                  </a:lnTo>
                  <a:lnTo>
                    <a:pt x="33585" y="2836934"/>
                  </a:lnTo>
                  <a:lnTo>
                    <a:pt x="0" y="2853282"/>
                  </a:lnTo>
                  <a:close/>
                </a:path>
                <a:path w="544830" h="3737610">
                  <a:moveTo>
                    <a:pt x="0" y="3040132"/>
                  </a:moveTo>
                  <a:lnTo>
                    <a:pt x="0" y="2963914"/>
                  </a:lnTo>
                  <a:lnTo>
                    <a:pt x="20862" y="2884909"/>
                  </a:lnTo>
                  <a:lnTo>
                    <a:pt x="33585" y="2836934"/>
                  </a:lnTo>
                  <a:lnTo>
                    <a:pt x="55078" y="2836934"/>
                  </a:lnTo>
                  <a:lnTo>
                    <a:pt x="38527" y="2897824"/>
                  </a:lnTo>
                  <a:lnTo>
                    <a:pt x="18693" y="2970906"/>
                  </a:lnTo>
                  <a:lnTo>
                    <a:pt x="5515" y="3019651"/>
                  </a:lnTo>
                  <a:lnTo>
                    <a:pt x="0" y="3040132"/>
                  </a:lnTo>
                  <a:close/>
                </a:path>
                <a:path w="544830" h="3737610">
                  <a:moveTo>
                    <a:pt x="0" y="3625811"/>
                  </a:moveTo>
                  <a:lnTo>
                    <a:pt x="0" y="3586048"/>
                  </a:lnTo>
                  <a:lnTo>
                    <a:pt x="5216" y="3574486"/>
                  </a:lnTo>
                  <a:lnTo>
                    <a:pt x="19085" y="3537012"/>
                  </a:lnTo>
                  <a:lnTo>
                    <a:pt x="30217" y="3498675"/>
                  </a:lnTo>
                  <a:lnTo>
                    <a:pt x="43293" y="3446898"/>
                  </a:lnTo>
                  <a:lnTo>
                    <a:pt x="54124" y="3394806"/>
                  </a:lnTo>
                  <a:lnTo>
                    <a:pt x="63573" y="3342540"/>
                  </a:lnTo>
                  <a:lnTo>
                    <a:pt x="72505" y="3290239"/>
                  </a:lnTo>
                  <a:lnTo>
                    <a:pt x="81785" y="3238042"/>
                  </a:lnTo>
                  <a:lnTo>
                    <a:pt x="92279" y="3186090"/>
                  </a:lnTo>
                  <a:lnTo>
                    <a:pt x="103896" y="3140734"/>
                  </a:lnTo>
                  <a:lnTo>
                    <a:pt x="118109" y="3096142"/>
                  </a:lnTo>
                  <a:lnTo>
                    <a:pt x="135412" y="3052756"/>
                  </a:lnTo>
                  <a:lnTo>
                    <a:pt x="156297" y="3011021"/>
                  </a:lnTo>
                  <a:lnTo>
                    <a:pt x="181258" y="2971377"/>
                  </a:lnTo>
                  <a:lnTo>
                    <a:pt x="210786" y="2934269"/>
                  </a:lnTo>
                  <a:lnTo>
                    <a:pt x="245377" y="2900139"/>
                  </a:lnTo>
                  <a:lnTo>
                    <a:pt x="246901" y="2898470"/>
                  </a:lnTo>
                  <a:lnTo>
                    <a:pt x="248942" y="2897762"/>
                  </a:lnTo>
                  <a:lnTo>
                    <a:pt x="251013" y="2897824"/>
                  </a:lnTo>
                  <a:lnTo>
                    <a:pt x="289348" y="2897824"/>
                  </a:lnTo>
                  <a:lnTo>
                    <a:pt x="294658" y="2907313"/>
                  </a:lnTo>
                  <a:lnTo>
                    <a:pt x="298431" y="2914230"/>
                  </a:lnTo>
                  <a:lnTo>
                    <a:pt x="260201" y="2914230"/>
                  </a:lnTo>
                  <a:lnTo>
                    <a:pt x="258978" y="2929566"/>
                  </a:lnTo>
                  <a:lnTo>
                    <a:pt x="238738" y="2929566"/>
                  </a:lnTo>
                  <a:lnTo>
                    <a:pt x="205382" y="2966712"/>
                  </a:lnTo>
                  <a:lnTo>
                    <a:pt x="177583" y="3006506"/>
                  </a:lnTo>
                  <a:lnTo>
                    <a:pt x="154647" y="3048604"/>
                  </a:lnTo>
                  <a:lnTo>
                    <a:pt x="135885" y="3092663"/>
                  </a:lnTo>
                  <a:lnTo>
                    <a:pt x="120604" y="3138339"/>
                  </a:lnTo>
                  <a:lnTo>
                    <a:pt x="108114" y="3185288"/>
                  </a:lnTo>
                  <a:lnTo>
                    <a:pt x="97723" y="3233168"/>
                  </a:lnTo>
                  <a:lnTo>
                    <a:pt x="88740" y="3281635"/>
                  </a:lnTo>
                  <a:lnTo>
                    <a:pt x="72233" y="3378953"/>
                  </a:lnTo>
                  <a:lnTo>
                    <a:pt x="63326" y="3427118"/>
                  </a:lnTo>
                  <a:lnTo>
                    <a:pt x="53063" y="3474496"/>
                  </a:lnTo>
                  <a:lnTo>
                    <a:pt x="40751" y="3520742"/>
                  </a:lnTo>
                  <a:lnTo>
                    <a:pt x="25700" y="3565514"/>
                  </a:lnTo>
                  <a:lnTo>
                    <a:pt x="11397" y="3603373"/>
                  </a:lnTo>
                  <a:lnTo>
                    <a:pt x="0" y="3625811"/>
                  </a:lnTo>
                  <a:close/>
                </a:path>
                <a:path w="544830" h="3737610">
                  <a:moveTo>
                    <a:pt x="457776" y="3712118"/>
                  </a:moveTo>
                  <a:lnTo>
                    <a:pt x="342462" y="3712118"/>
                  </a:lnTo>
                  <a:lnTo>
                    <a:pt x="390523" y="3709961"/>
                  </a:lnTo>
                  <a:lnTo>
                    <a:pt x="434813" y="3696548"/>
                  </a:lnTo>
                  <a:lnTo>
                    <a:pt x="472610" y="3671405"/>
                  </a:lnTo>
                  <a:lnTo>
                    <a:pt x="501190" y="3634062"/>
                  </a:lnTo>
                  <a:lnTo>
                    <a:pt x="516550" y="3586456"/>
                  </a:lnTo>
                  <a:lnTo>
                    <a:pt x="518817" y="3536183"/>
                  </a:lnTo>
                  <a:lnTo>
                    <a:pt x="511658" y="3485547"/>
                  </a:lnTo>
                  <a:lnTo>
                    <a:pt x="498740" y="3436853"/>
                  </a:lnTo>
                  <a:lnTo>
                    <a:pt x="482297" y="3386204"/>
                  </a:lnTo>
                  <a:lnTo>
                    <a:pt x="463997" y="3335961"/>
                  </a:lnTo>
                  <a:lnTo>
                    <a:pt x="444079" y="3286124"/>
                  </a:lnTo>
                  <a:lnTo>
                    <a:pt x="422784" y="3236690"/>
                  </a:lnTo>
                  <a:lnTo>
                    <a:pt x="400352" y="3187659"/>
                  </a:lnTo>
                  <a:lnTo>
                    <a:pt x="377025" y="3139031"/>
                  </a:lnTo>
                  <a:lnTo>
                    <a:pt x="353041" y="3090805"/>
                  </a:lnTo>
                  <a:lnTo>
                    <a:pt x="328642" y="3042979"/>
                  </a:lnTo>
                  <a:lnTo>
                    <a:pt x="294970" y="2978324"/>
                  </a:lnTo>
                  <a:lnTo>
                    <a:pt x="260201" y="2914230"/>
                  </a:lnTo>
                  <a:lnTo>
                    <a:pt x="298431" y="2914230"/>
                  </a:lnTo>
                  <a:lnTo>
                    <a:pt x="319333" y="2952553"/>
                  </a:lnTo>
                  <a:lnTo>
                    <a:pt x="343481" y="2998135"/>
                  </a:lnTo>
                  <a:lnTo>
                    <a:pt x="367021" y="3044041"/>
                  </a:lnTo>
                  <a:lnTo>
                    <a:pt x="389868" y="3090256"/>
                  </a:lnTo>
                  <a:lnTo>
                    <a:pt x="411941" y="3136763"/>
                  </a:lnTo>
                  <a:lnTo>
                    <a:pt x="433156" y="3183547"/>
                  </a:lnTo>
                  <a:lnTo>
                    <a:pt x="453431" y="3230590"/>
                  </a:lnTo>
                  <a:lnTo>
                    <a:pt x="472683" y="3277878"/>
                  </a:lnTo>
                  <a:lnTo>
                    <a:pt x="490830" y="3325394"/>
                  </a:lnTo>
                  <a:lnTo>
                    <a:pt x="507787" y="3373122"/>
                  </a:lnTo>
                  <a:lnTo>
                    <a:pt x="523474" y="3421045"/>
                  </a:lnTo>
                  <a:lnTo>
                    <a:pt x="535675" y="3466646"/>
                  </a:lnTo>
                  <a:lnTo>
                    <a:pt x="543197" y="3514997"/>
                  </a:lnTo>
                  <a:lnTo>
                    <a:pt x="544211" y="3563853"/>
                  </a:lnTo>
                  <a:lnTo>
                    <a:pt x="536887" y="3610971"/>
                  </a:lnTo>
                  <a:lnTo>
                    <a:pt x="519396" y="3654108"/>
                  </a:lnTo>
                  <a:lnTo>
                    <a:pt x="489908" y="3691019"/>
                  </a:lnTo>
                  <a:lnTo>
                    <a:pt x="457776" y="3712118"/>
                  </a:lnTo>
                  <a:close/>
                </a:path>
                <a:path w="544830" h="3737610">
                  <a:moveTo>
                    <a:pt x="370727" y="3737075"/>
                  </a:moveTo>
                  <a:lnTo>
                    <a:pt x="290653" y="3727830"/>
                  </a:lnTo>
                  <a:lnTo>
                    <a:pt x="237380" y="3710363"/>
                  </a:lnTo>
                  <a:lnTo>
                    <a:pt x="186174" y="3686949"/>
                  </a:lnTo>
                  <a:lnTo>
                    <a:pt x="138327" y="3660257"/>
                  </a:lnTo>
                  <a:lnTo>
                    <a:pt x="95128" y="3632960"/>
                  </a:lnTo>
                  <a:lnTo>
                    <a:pt x="89338" y="3625254"/>
                  </a:lnTo>
                  <a:lnTo>
                    <a:pt x="91204" y="3620991"/>
                  </a:lnTo>
                  <a:lnTo>
                    <a:pt x="108010" y="3573017"/>
                  </a:lnTo>
                  <a:lnTo>
                    <a:pt x="123880" y="3524780"/>
                  </a:lnTo>
                  <a:lnTo>
                    <a:pt x="138806" y="3476291"/>
                  </a:lnTo>
                  <a:lnTo>
                    <a:pt x="152900" y="3427118"/>
                  </a:lnTo>
                  <a:lnTo>
                    <a:pt x="165800" y="3378603"/>
                  </a:lnTo>
                  <a:lnTo>
                    <a:pt x="177854" y="3329427"/>
                  </a:lnTo>
                  <a:lnTo>
                    <a:pt x="188937" y="3280045"/>
                  </a:lnTo>
                  <a:lnTo>
                    <a:pt x="199042" y="3230468"/>
                  </a:lnTo>
                  <a:lnTo>
                    <a:pt x="208161" y="3180709"/>
                  </a:lnTo>
                  <a:lnTo>
                    <a:pt x="216289" y="3130777"/>
                  </a:lnTo>
                  <a:lnTo>
                    <a:pt x="223417" y="3080686"/>
                  </a:lnTo>
                  <a:lnTo>
                    <a:pt x="229539" y="3030446"/>
                  </a:lnTo>
                  <a:lnTo>
                    <a:pt x="234648" y="2980069"/>
                  </a:lnTo>
                  <a:lnTo>
                    <a:pt x="238738" y="2929566"/>
                  </a:lnTo>
                  <a:lnTo>
                    <a:pt x="258978" y="2929566"/>
                  </a:lnTo>
                  <a:lnTo>
                    <a:pt x="255946" y="2967560"/>
                  </a:lnTo>
                  <a:lnTo>
                    <a:pt x="250670" y="3020718"/>
                  </a:lnTo>
                  <a:lnTo>
                    <a:pt x="244359" y="3073702"/>
                  </a:lnTo>
                  <a:lnTo>
                    <a:pt x="237002" y="3126511"/>
                  </a:lnTo>
                  <a:lnTo>
                    <a:pt x="228587" y="3179143"/>
                  </a:lnTo>
                  <a:lnTo>
                    <a:pt x="219102" y="3231596"/>
                  </a:lnTo>
                  <a:lnTo>
                    <a:pt x="208533" y="3283871"/>
                  </a:lnTo>
                  <a:lnTo>
                    <a:pt x="196870" y="3335964"/>
                  </a:lnTo>
                  <a:lnTo>
                    <a:pt x="184100" y="3387874"/>
                  </a:lnTo>
                  <a:lnTo>
                    <a:pt x="168206" y="3445205"/>
                  </a:lnTo>
                  <a:lnTo>
                    <a:pt x="151196" y="3502460"/>
                  </a:lnTo>
                  <a:lnTo>
                    <a:pt x="147295" y="3517501"/>
                  </a:lnTo>
                  <a:lnTo>
                    <a:pt x="142657" y="3532500"/>
                  </a:lnTo>
                  <a:lnTo>
                    <a:pt x="137725" y="3547494"/>
                  </a:lnTo>
                  <a:lnTo>
                    <a:pt x="132937" y="3562518"/>
                  </a:lnTo>
                  <a:lnTo>
                    <a:pt x="127638" y="3575819"/>
                  </a:lnTo>
                  <a:lnTo>
                    <a:pt x="120504" y="3592295"/>
                  </a:lnTo>
                  <a:lnTo>
                    <a:pt x="115415" y="3608924"/>
                  </a:lnTo>
                  <a:lnTo>
                    <a:pt x="116250" y="3622683"/>
                  </a:lnTo>
                  <a:lnTo>
                    <a:pt x="122869" y="3629415"/>
                  </a:lnTo>
                  <a:lnTo>
                    <a:pt x="134091" y="3635766"/>
                  </a:lnTo>
                  <a:lnTo>
                    <a:pt x="146237" y="3641341"/>
                  </a:lnTo>
                  <a:lnTo>
                    <a:pt x="155629" y="3645748"/>
                  </a:lnTo>
                  <a:lnTo>
                    <a:pt x="195793" y="3667595"/>
                  </a:lnTo>
                  <a:lnTo>
                    <a:pt x="237091" y="3685360"/>
                  </a:lnTo>
                  <a:lnTo>
                    <a:pt x="291917" y="3703206"/>
                  </a:lnTo>
                  <a:lnTo>
                    <a:pt x="334939" y="3711610"/>
                  </a:lnTo>
                  <a:lnTo>
                    <a:pt x="342462" y="3712118"/>
                  </a:lnTo>
                  <a:lnTo>
                    <a:pt x="457776" y="3712118"/>
                  </a:lnTo>
                  <a:lnTo>
                    <a:pt x="446592" y="3719462"/>
                  </a:lnTo>
                  <a:lnTo>
                    <a:pt x="421830" y="3728766"/>
                  </a:lnTo>
                  <a:lnTo>
                    <a:pt x="396488" y="3734537"/>
                  </a:lnTo>
                  <a:lnTo>
                    <a:pt x="370727" y="3737075"/>
                  </a:lnTo>
                  <a:close/>
                </a:path>
                <a:path w="544830" h="3737610">
                  <a:moveTo>
                    <a:pt x="0" y="556604"/>
                  </a:moveTo>
                  <a:lnTo>
                    <a:pt x="0" y="475965"/>
                  </a:lnTo>
                  <a:lnTo>
                    <a:pt x="1954" y="469694"/>
                  </a:lnTo>
                  <a:lnTo>
                    <a:pt x="17169" y="422164"/>
                  </a:lnTo>
                  <a:lnTo>
                    <a:pt x="32791" y="374787"/>
                  </a:lnTo>
                  <a:lnTo>
                    <a:pt x="48854" y="327599"/>
                  </a:lnTo>
                  <a:lnTo>
                    <a:pt x="65395" y="280638"/>
                  </a:lnTo>
                  <a:lnTo>
                    <a:pt x="82447" y="233939"/>
                  </a:lnTo>
                  <a:lnTo>
                    <a:pt x="100455" y="186415"/>
                  </a:lnTo>
                  <a:lnTo>
                    <a:pt x="119867" y="139088"/>
                  </a:lnTo>
                  <a:lnTo>
                    <a:pt x="140906" y="92212"/>
                  </a:lnTo>
                  <a:lnTo>
                    <a:pt x="163797" y="46041"/>
                  </a:lnTo>
                  <a:lnTo>
                    <a:pt x="188764" y="829"/>
                  </a:lnTo>
                  <a:lnTo>
                    <a:pt x="189278" y="0"/>
                  </a:lnTo>
                  <a:lnTo>
                    <a:pt x="213438" y="0"/>
                  </a:lnTo>
                  <a:lnTo>
                    <a:pt x="210823" y="4159"/>
                  </a:lnTo>
                  <a:lnTo>
                    <a:pt x="184757" y="51114"/>
                  </a:lnTo>
                  <a:lnTo>
                    <a:pt x="161057" y="99082"/>
                  </a:lnTo>
                  <a:lnTo>
                    <a:pt x="139406" y="147852"/>
                  </a:lnTo>
                  <a:lnTo>
                    <a:pt x="119486" y="197215"/>
                  </a:lnTo>
                  <a:lnTo>
                    <a:pt x="100979" y="246963"/>
                  </a:lnTo>
                  <a:lnTo>
                    <a:pt x="83567" y="296885"/>
                  </a:lnTo>
                  <a:lnTo>
                    <a:pt x="66933" y="346774"/>
                  </a:lnTo>
                  <a:lnTo>
                    <a:pt x="50882" y="395551"/>
                  </a:lnTo>
                  <a:lnTo>
                    <a:pt x="35102" y="444402"/>
                  </a:lnTo>
                  <a:lnTo>
                    <a:pt x="19593" y="493327"/>
                  </a:lnTo>
                  <a:lnTo>
                    <a:pt x="4355" y="542324"/>
                  </a:lnTo>
                  <a:lnTo>
                    <a:pt x="0" y="556604"/>
                  </a:lnTo>
                  <a:close/>
                </a:path>
              </a:pathLst>
            </a:custGeom>
            <a:solidFill>
              <a:srgbClr val="1B5F6F"/>
            </a:solidFill>
          </p:spPr>
          <p:txBody>
            <a:bodyPr wrap="square" lIns="0" tIns="0" rIns="0" bIns="0" rtlCol="0"/>
            <a:lstStyle/>
            <a:p>
              <a:endParaRPr sz="3733"/>
            </a:p>
          </p:txBody>
        </p:sp>
      </p:grpSp>
      <p:sp>
        <p:nvSpPr>
          <p:cNvPr id="42" name="object 42"/>
          <p:cNvSpPr txBox="1"/>
          <p:nvPr/>
        </p:nvSpPr>
        <p:spPr>
          <a:xfrm>
            <a:off x="1853904" y="3392256"/>
            <a:ext cx="8486987" cy="1716025"/>
          </a:xfrm>
          <a:prstGeom prst="rect">
            <a:avLst/>
          </a:prstGeom>
        </p:spPr>
        <p:txBody>
          <a:bodyPr vert="horz" wrap="square" lIns="0" tIns="16933" rIns="0" bIns="0" rtlCol="0">
            <a:spAutoFit/>
          </a:bodyPr>
          <a:lstStyle/>
          <a:p>
            <a:pPr marL="1002428" marR="6773" indent="-986342">
              <a:lnSpc>
                <a:spcPct val="114999"/>
              </a:lnSpc>
              <a:spcBef>
                <a:spcPts val="133"/>
              </a:spcBef>
            </a:pPr>
            <a:r>
              <a:rPr sz="4800" b="1" spc="-93" dirty="0">
                <a:solidFill>
                  <a:srgbClr val="002060"/>
                </a:solidFill>
                <a:latin typeface="Arial"/>
                <a:cs typeface="Arial"/>
              </a:rPr>
              <a:t>INTERNATIONAL</a:t>
            </a:r>
            <a:r>
              <a:rPr sz="4800" b="1" spc="-193" dirty="0">
                <a:solidFill>
                  <a:srgbClr val="002060"/>
                </a:solidFill>
                <a:latin typeface="Arial"/>
                <a:cs typeface="Arial"/>
              </a:rPr>
              <a:t> </a:t>
            </a:r>
            <a:r>
              <a:rPr sz="4800" b="1" spc="-200" dirty="0">
                <a:solidFill>
                  <a:srgbClr val="002060"/>
                </a:solidFill>
                <a:latin typeface="Arial"/>
                <a:cs typeface="Arial"/>
              </a:rPr>
              <a:t>TRAVELERS </a:t>
            </a:r>
            <a:r>
              <a:rPr sz="4800" b="1" spc="-1313" dirty="0">
                <a:solidFill>
                  <a:srgbClr val="002060"/>
                </a:solidFill>
                <a:latin typeface="Arial"/>
                <a:cs typeface="Arial"/>
              </a:rPr>
              <a:t> </a:t>
            </a:r>
            <a:r>
              <a:rPr sz="4800" b="1" spc="-152" dirty="0">
                <a:solidFill>
                  <a:srgbClr val="002060"/>
                </a:solidFill>
                <a:latin typeface="Arial"/>
                <a:cs typeface="Arial"/>
              </a:rPr>
              <a:t>TERMS </a:t>
            </a:r>
            <a:r>
              <a:rPr sz="4800" b="1" spc="-20" dirty="0">
                <a:solidFill>
                  <a:srgbClr val="002060"/>
                </a:solidFill>
                <a:latin typeface="Arial"/>
                <a:cs typeface="Arial"/>
              </a:rPr>
              <a:t>&amp;</a:t>
            </a:r>
            <a:r>
              <a:rPr sz="4800" b="1" spc="-147" dirty="0">
                <a:solidFill>
                  <a:srgbClr val="002060"/>
                </a:solidFill>
                <a:latin typeface="Arial"/>
                <a:cs typeface="Arial"/>
              </a:rPr>
              <a:t> </a:t>
            </a:r>
            <a:r>
              <a:rPr sz="4800" b="1" spc="-107" dirty="0">
                <a:solidFill>
                  <a:srgbClr val="002060"/>
                </a:solidFill>
                <a:latin typeface="Arial"/>
                <a:cs typeface="Arial"/>
              </a:rPr>
              <a:t>CONDITIONS</a:t>
            </a:r>
            <a:endParaRPr sz="4800">
              <a:latin typeface="Arial"/>
              <a:cs typeface="Arial"/>
            </a:endParaRPr>
          </a:p>
        </p:txBody>
      </p:sp>
      <p:pic>
        <p:nvPicPr>
          <p:cNvPr id="43" name="object 43"/>
          <p:cNvPicPr/>
          <p:nvPr/>
        </p:nvPicPr>
        <p:blipFill>
          <a:blip r:embed="rId27" cstate="print"/>
          <a:stretch>
            <a:fillRect/>
          </a:stretch>
        </p:blipFill>
        <p:spPr>
          <a:xfrm>
            <a:off x="4753501" y="766265"/>
            <a:ext cx="2684967" cy="2630832"/>
          </a:xfrm>
          <a:prstGeom prst="rect">
            <a:avLst/>
          </a:prstGeom>
        </p:spPr>
      </p:pic>
    </p:spTree>
    <p:extLst>
      <p:ext uri="{BB962C8B-B14F-4D97-AF65-F5344CB8AC3E}">
        <p14:creationId xmlns:p14="http://schemas.microsoft.com/office/powerpoint/2010/main" val="122653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3669784"/>
          </a:xfrm>
        </p:spPr>
        <p:txBody>
          <a:bodyPr>
            <a:noAutofit/>
          </a:bodyPr>
          <a:lstStyle/>
          <a:p>
            <a:r>
              <a:rPr lang="en-US" sz="4000" dirty="0">
                <a:solidFill>
                  <a:srgbClr val="FF0000"/>
                </a:solidFill>
                <a:effectLst>
                  <a:outerShdw blurRad="38100" dist="38100" dir="2700000" algn="tl">
                    <a:srgbClr val="000000">
                      <a:alpha val="43137"/>
                    </a:srgbClr>
                  </a:outerShdw>
                </a:effectLst>
              </a:rPr>
              <a:t>3. Financial relief. </a:t>
            </a:r>
            <a:br>
              <a:rPr lang="en-US" sz="4000" dirty="0">
                <a:solidFill>
                  <a:srgbClr val="FF0000"/>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 governments of the PRC, Singapore, the ROK, and other countries are providing economic stimulus to help the industry survive the outbreak</a:t>
            </a:r>
            <a:r>
              <a:rPr lang="en-US" sz="4000" dirty="0">
                <a:effectLst>
                  <a:outerShdw blurRad="38100" dist="38100" dir="2700000" algn="tl">
                    <a:srgbClr val="000000">
                      <a:alpha val="43137"/>
                    </a:srgbClr>
                  </a:outerShdw>
                </a:effectLst>
              </a:rPr>
              <a:t>. </a:t>
            </a:r>
            <a:br>
              <a:rPr lang="en-US" sz="4000"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Similar support should be considered for wellness tourism destinations that are impacted by COVID-19 so that they can survive……..</a:t>
            </a:r>
            <a:endParaRPr lang="th-TH"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096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365125"/>
            <a:ext cx="10613751" cy="5964423"/>
          </a:xfrm>
        </p:spPr>
      </p:pic>
    </p:spTree>
    <p:extLst>
      <p:ext uri="{BB962C8B-B14F-4D97-AF65-F5344CB8AC3E}">
        <p14:creationId xmlns:p14="http://schemas.microsoft.com/office/powerpoint/2010/main" val="2313162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3746665"/>
          </a:xfrm>
        </p:spPr>
        <p:txBody>
          <a:bodyPr/>
          <a:lstStyle/>
          <a:p>
            <a:br>
              <a:rPr lang="en-US" sz="3600" dirty="0">
                <a:effectLst>
                  <a:outerShdw blurRad="38100" dist="38100" dir="2700000" algn="tl">
                    <a:srgbClr val="000000">
                      <a:alpha val="43137"/>
                    </a:srgbClr>
                  </a:outerShdw>
                </a:effectLst>
              </a:rPr>
            </a:br>
            <a:r>
              <a:rPr lang="en-US" sz="3600" dirty="0">
                <a:solidFill>
                  <a:srgbClr val="FF0000"/>
                </a:solidFill>
                <a:effectLst>
                  <a:outerShdw blurRad="38100" dist="38100" dir="2700000" algn="tl">
                    <a:srgbClr val="000000">
                      <a:alpha val="43137"/>
                    </a:srgbClr>
                  </a:outerShdw>
                </a:effectLst>
              </a:rPr>
              <a:t>Thank you for your attention </a:t>
            </a:r>
            <a:endParaRPr lang="th-TH" sz="3600" dirty="0">
              <a:solidFill>
                <a:srgbClr val="FF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normAutofit/>
          </a:bodyPr>
          <a:lstStyle/>
          <a:p>
            <a:endParaRPr lang="en-US" dirty="0">
              <a:solidFill>
                <a:schemeClr val="tx2"/>
              </a:solidFill>
            </a:endParaRPr>
          </a:p>
          <a:p>
            <a:endParaRPr lang="th-TH" dirty="0"/>
          </a:p>
        </p:txBody>
      </p:sp>
      <p:pic>
        <p:nvPicPr>
          <p:cNvPr id="5" name="รูปภาพ 7" descr="IMG_9957.jpg"/>
          <p:cNvPicPr>
            <a:picLocks noGrp="1" noChangeAspect="1"/>
          </p:cNvPicPr>
          <p:nvPr>
            <p:ph type="pic" idx="1"/>
          </p:nvPr>
        </p:nvPicPr>
        <p:blipFill>
          <a:blip r:embed="rId2" cstate="print"/>
          <a:srcRect t="17552" b="17552"/>
          <a:stretch>
            <a:fillRect/>
          </a:stretch>
        </p:blipFill>
        <p:spPr bwMode="auto">
          <a:xfrm>
            <a:off x="5392509" y="578384"/>
            <a:ext cx="6172200" cy="5563592"/>
          </a:xfrm>
          <a:prstGeom prst="rect">
            <a:avLst/>
          </a:prstGeom>
          <a:ln>
            <a:noFill/>
          </a:ln>
          <a:effectLst>
            <a:softEdge rad="112500"/>
          </a:effectLst>
        </p:spPr>
      </p:pic>
    </p:spTree>
    <p:extLst>
      <p:ext uri="{BB962C8B-B14F-4D97-AF65-F5344CB8AC3E}">
        <p14:creationId xmlns:p14="http://schemas.microsoft.com/office/powerpoint/2010/main" val="39134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353800" cy="6858000"/>
          </a:xfrm>
        </p:spPr>
      </p:pic>
    </p:spTree>
    <p:extLst>
      <p:ext uri="{BB962C8B-B14F-4D97-AF65-F5344CB8AC3E}">
        <p14:creationId xmlns:p14="http://schemas.microsoft.com/office/powerpoint/2010/main" val="332716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0"/>
            <a:ext cx="10928802" cy="6825213"/>
          </a:xfrm>
        </p:spPr>
      </p:pic>
      <p:sp>
        <p:nvSpPr>
          <p:cNvPr id="7" name="Right Arrow 6"/>
          <p:cNvSpPr/>
          <p:nvPr/>
        </p:nvSpPr>
        <p:spPr>
          <a:xfrm>
            <a:off x="1063722" y="3856648"/>
            <a:ext cx="358346" cy="19770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FF0000"/>
              </a:solidFill>
            </a:endParaRPr>
          </a:p>
        </p:txBody>
      </p:sp>
    </p:spTree>
    <p:extLst>
      <p:ext uri="{BB962C8B-B14F-4D97-AF65-F5344CB8AC3E}">
        <p14:creationId xmlns:p14="http://schemas.microsoft.com/office/powerpoint/2010/main" val="3745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601" y="-86786"/>
            <a:ext cx="8401049" cy="6944786"/>
          </a:xfrm>
        </p:spPr>
      </p:pic>
      <p:sp>
        <p:nvSpPr>
          <p:cNvPr id="5" name="Right Arrow 4"/>
          <p:cNvSpPr/>
          <p:nvPr/>
        </p:nvSpPr>
        <p:spPr>
          <a:xfrm>
            <a:off x="2137718" y="3076833"/>
            <a:ext cx="358346" cy="19770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FF0000"/>
              </a:solidFill>
            </a:endParaRPr>
          </a:p>
        </p:txBody>
      </p:sp>
    </p:spTree>
    <p:extLst>
      <p:ext uri="{BB962C8B-B14F-4D97-AF65-F5344CB8AC3E}">
        <p14:creationId xmlns:p14="http://schemas.microsoft.com/office/powerpoint/2010/main" val="208843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80914" cy="6858000"/>
          </a:xfrm>
        </p:spPr>
      </p:pic>
      <p:sp>
        <p:nvSpPr>
          <p:cNvPr id="5" name="Right Arrow 4"/>
          <p:cNvSpPr/>
          <p:nvPr/>
        </p:nvSpPr>
        <p:spPr>
          <a:xfrm>
            <a:off x="1346885" y="3867665"/>
            <a:ext cx="358346" cy="19770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FF0000"/>
              </a:solidFill>
            </a:endParaRPr>
          </a:p>
        </p:txBody>
      </p:sp>
    </p:spTree>
    <p:extLst>
      <p:ext uri="{BB962C8B-B14F-4D97-AF65-F5344CB8AC3E}">
        <p14:creationId xmlns:p14="http://schemas.microsoft.com/office/powerpoint/2010/main" val="153817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81" y="1353665"/>
            <a:ext cx="10515600" cy="3391329"/>
          </a:xfrm>
        </p:spPr>
        <p:txBody>
          <a:bodyPr>
            <a:normAutofit fontScale="90000"/>
          </a:bodyPr>
          <a:lstStyle/>
          <a:p>
            <a:r>
              <a:rPr lang="th-TH" sz="6000" b="1" dirty="0">
                <a:solidFill>
                  <a:schemeClr val="bg2">
                    <a:lumMod val="25000"/>
                  </a:schemeClr>
                </a:solidFill>
                <a:effectLst>
                  <a:outerShdw blurRad="38100" dist="38100" dir="2700000" algn="tl">
                    <a:srgbClr val="000000">
                      <a:alpha val="43137"/>
                    </a:srgbClr>
                  </a:outerShdw>
                </a:effectLst>
              </a:rPr>
              <a:t>การท่องเที่ยวเชิงส่งเสริมสุขภาพของไทยจัดได้ว่า</a:t>
            </a:r>
            <a:br>
              <a:rPr lang="th-TH" sz="6000" b="1" dirty="0">
                <a:solidFill>
                  <a:schemeClr val="bg2">
                    <a:lumMod val="25000"/>
                  </a:schemeClr>
                </a:solidFill>
                <a:effectLst>
                  <a:outerShdw blurRad="38100" dist="38100" dir="2700000" algn="tl">
                    <a:srgbClr val="000000">
                      <a:alpha val="43137"/>
                    </a:srgbClr>
                  </a:outerShdw>
                </a:effectLst>
              </a:rPr>
            </a:br>
            <a:r>
              <a:rPr lang="th-TH" sz="6000" b="1" dirty="0">
                <a:solidFill>
                  <a:schemeClr val="bg2">
                    <a:lumMod val="25000"/>
                  </a:schemeClr>
                </a:solidFill>
                <a:effectLst>
                  <a:outerShdw blurRad="38100" dist="38100" dir="2700000" algn="tl">
                    <a:srgbClr val="000000">
                      <a:alpha val="43137"/>
                    </a:srgbClr>
                  </a:outerShdw>
                </a:effectLst>
              </a:rPr>
              <a:t>มีความพร้อมในระดับหนึ่ง จากการสนับสนุนของภาครัฐและภาคเอกชน</a:t>
            </a:r>
            <a:br>
              <a:rPr lang="th-TH" sz="6000" b="1" dirty="0">
                <a:solidFill>
                  <a:schemeClr val="bg2">
                    <a:lumMod val="25000"/>
                  </a:schemeClr>
                </a:solidFill>
                <a:effectLst>
                  <a:outerShdw blurRad="38100" dist="38100" dir="2700000" algn="tl">
                    <a:srgbClr val="000000">
                      <a:alpha val="43137"/>
                    </a:srgbClr>
                  </a:outerShdw>
                </a:effectLst>
              </a:rPr>
            </a:br>
            <a:br>
              <a:rPr lang="th-TH" dirty="0"/>
            </a:br>
            <a:r>
              <a:rPr lang="th-TH" dirty="0"/>
              <a:t>ประเทศไทยมีโอกาสและความพร้อมที่จะพัฒนาการท่องเที่ยวเชิงส่งเสริมสุขภาพ ด้วยปัจจัยสนับสนุนหลัก ได้แก่</a:t>
            </a:r>
          </a:p>
        </p:txBody>
      </p:sp>
    </p:spTree>
    <p:extLst>
      <p:ext uri="{BB962C8B-B14F-4D97-AF65-F5344CB8AC3E}">
        <p14:creationId xmlns:p14="http://schemas.microsoft.com/office/powerpoint/2010/main" val="376365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6" y="694063"/>
            <a:ext cx="12196825" cy="5464366"/>
          </a:xfrm>
          <a:prstGeom prst="rect">
            <a:avLst/>
          </a:prstGeom>
        </p:spPr>
      </p:pic>
    </p:spTree>
    <p:extLst>
      <p:ext uri="{BB962C8B-B14F-4D97-AF65-F5344CB8AC3E}">
        <p14:creationId xmlns:p14="http://schemas.microsoft.com/office/powerpoint/2010/main" val="472623950"/>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5E5E5E"/>
      </a:dk2>
      <a:lt2>
        <a:srgbClr val="DEDEDE"/>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879</TotalTime>
  <Words>929</Words>
  <Application>Microsoft Office PowerPoint</Application>
  <PresentationFormat>Widescreen</PresentationFormat>
  <Paragraphs>28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  การท่องเที่ยวเชิงสุขภาพ (Wellness Tourism) :  โอกาสการฟื้นตัวการท่องเที่ยวของไทย    เภสัชกร อภิชัย เจียรอดิศักดิ์  </vt:lpstr>
      <vt:lpstr>PowerPoint Presentation</vt:lpstr>
      <vt:lpstr>PowerPoint Presentation</vt:lpstr>
      <vt:lpstr>PowerPoint Presentation</vt:lpstr>
      <vt:lpstr>PowerPoint Presentation</vt:lpstr>
      <vt:lpstr>PowerPoint Presentation</vt:lpstr>
      <vt:lpstr>PowerPoint Presentation</vt:lpstr>
      <vt:lpstr>การท่องเที่ยวเชิงส่งเสริมสุขภาพของไทยจัดได้ว่า มีความพร้อมในระดับหนึ่ง จากการสนับสนุนของภาครัฐและภาคเอกชน  ประเทศไทยมีโอกาสและความพร้อมที่จะพัฒนาการท่องเที่ยวเชิงส่งเสริมสุขภาพ ด้วยปัจจัยสนับสนุนหลัก ได้แก่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Beyond wellness tourism, the key sectors and economic impacts highlighted by the GWI include:   (i) personal care, beauty, and anti-aging ($1,083 billion); (ii) healthy eating, nutrition, and weight loss ($702 billion);  (iii) fitness and mind-body ($595 billion);  (iv) preventive and personalized medicine and public health ($575 billion);  (v) traditional and complementary medicine ($360 billion);  (vi) wellness lifestyle real estate ($134 billion);  (vii) spa economy ($119 billion);  (viii) thermal/mineral springs ($56 billion); and  (ix) workplace wellness ($48 billion)</vt:lpstr>
      <vt:lpstr>Diversity and Drivers of Wellness Tourism Offers</vt:lpstr>
      <vt:lpstr>   Diversity and Drivers of Wellness Tourism Offers :  (i) “organic spa cuisine” where guests pick their own fresh vegetables at the Golden Door Resort in California and then can choose spa treatments, hiking and walking trails, yoga, and other experiences;   (ii) “signature experiences” at resorts such as the Indian wellness resort, Ananda in the Himalayas, which emphasizes meditation programs and yoga sessions to “unleash psychic energy and focus on breathing;  </vt:lpstr>
      <vt:lpstr>   Diversity and Drivers of Wellness Tourism Offers :  (iii) cruises with wellness options such as Regent’s Seven Seas Explorer, which offers yoga on deck, and Uniworld’s river cruises which offer onshore hiking and cycling and onboard wellness instructors;   (iv) green space visits at airports, such as at Chicago’s O’Hare, Amsterdam, Dubai, and Singapore; and   (v) nature-based physical activities that include white water rafting, zip-lining, and cycling. </vt:lpstr>
      <vt:lpstr>ASIA’S WELLNESS TOURISM MARKET</vt:lpstr>
      <vt:lpstr>PowerPoint Presentation</vt:lpstr>
      <vt:lpstr>PowerPoint Presentation</vt:lpstr>
      <vt:lpstr>Thailand is one of Southeast Asia’s largest and fastest -growing tourism destinations. In 2018 alone, international arrivals grew 7.3% to more than 38 million, earning it a ranking of the ninth most visited country. In fact, the country’s international arrivals grew faster than tourism globally, which averaged 5.6% in 2018.</vt:lpstr>
      <vt:lpstr>STRATEGIC RECOMMENDATIONS</vt:lpstr>
      <vt:lpstr>Immediate Actions  1.Public information campaigns.   Wellness tourism is a valuable sector for    destinations. As mentioned above, wellness   travelers spend on average about 58% more   than other types of travelers. </vt:lpstr>
      <vt:lpstr>The “Krabi We Care” project strengthens the wellness tourism offer there by demonstrating community-wide cooperation to prevent COVID-19. The project is part of the local tourist office and industry efforts to promote responsible tourism and “encourage [e] the exchange of ideas between the locals, tourists and tourism operators on how to promote the concept both locally and to domestic and international tourists.” Wellness tourism is at the heart of their responsible tourism work</vt:lpstr>
      <vt:lpstr>Thailand’s main wellness tourism offers are based on spa resorts with the Tourism Authority of Thailand (TAT) promoting 41 spa and wellness resorts in the country.   These resorts are especially known for offering traditional Thai massage, which is influenced by traditional medicine and is promoted by TAT for relieving physical and mental tension, as well as reducing migraines, sprains, bruises, anxiety, and improving flexibility</vt:lpstr>
      <vt:lpstr>Thailand Tourism Awards 2021 </vt:lpstr>
      <vt:lpstr>2. Increase proactive marketing and promotion of wellness tourism destinations as a solution  for strengthening efforts for health, hygiene, and well-being.   Wellness tourism emphasizes sustainable activities that strengthen health, hygiene, and well-being,</vt:lpstr>
      <vt:lpstr>Phuket Tourism Sandbox</vt:lpstr>
      <vt:lpstr>PowerPoint Presentation</vt:lpstr>
      <vt:lpstr>PowerPoint Presentation</vt:lpstr>
      <vt:lpstr>PowerPoint Presentation</vt:lpstr>
      <vt:lpstr>3. Financial relief.  The governments of the PRC, Singapore, the ROK, and other countries are providing economic stimulus to help the industry survive the outbreak.   Similar support should be considered for wellness tourism destinations that are impacted by COVID-19 so that they can survive……..</vt:lpstr>
      <vt:lpstr>PowerPoint Presentation</vt:lpstr>
      <vt:lpstr> Thank you for your attention </vt:lpstr>
    </vt:vector>
  </TitlesOfParts>
  <Company>Supply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DESCRIPTION, DEFINITION, AND ANALYSIS OF THE WELLNESS TOURISM SECTOR</dc:title>
  <dc:creator>User</dc:creator>
  <cp:lastModifiedBy>apichai jearadisak</cp:lastModifiedBy>
  <cp:revision>70</cp:revision>
  <dcterms:created xsi:type="dcterms:W3CDTF">2021-06-02T08:01:30Z</dcterms:created>
  <dcterms:modified xsi:type="dcterms:W3CDTF">2021-09-09T04:29:03Z</dcterms:modified>
</cp:coreProperties>
</file>